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4"/>
  </p:notesMasterIdLst>
  <p:sldIdLst>
    <p:sldId id="257" r:id="rId2"/>
    <p:sldId id="260" r:id="rId3"/>
    <p:sldId id="286" r:id="rId4"/>
    <p:sldId id="262" r:id="rId5"/>
    <p:sldId id="287" r:id="rId6"/>
    <p:sldId id="288" r:id="rId7"/>
    <p:sldId id="289" r:id="rId8"/>
    <p:sldId id="290" r:id="rId9"/>
    <p:sldId id="291" r:id="rId10"/>
    <p:sldId id="292" r:id="rId11"/>
    <p:sldId id="293" r:id="rId12"/>
    <p:sldId id="294" r:id="rId13"/>
    <p:sldId id="295" r:id="rId14"/>
    <p:sldId id="296" r:id="rId15"/>
    <p:sldId id="297" r:id="rId16"/>
    <p:sldId id="298" r:id="rId17"/>
    <p:sldId id="304" r:id="rId18"/>
    <p:sldId id="299" r:id="rId19"/>
    <p:sldId id="300" r:id="rId20"/>
    <p:sldId id="301" r:id="rId21"/>
    <p:sldId id="302" r:id="rId22"/>
    <p:sldId id="303" r:id="rId23"/>
  </p:sldIdLst>
  <p:sldSz cx="9144000" cy="6858000" type="screen4x3"/>
  <p:notesSz cx="6858000" cy="9144000"/>
  <p:custDataLst>
    <p:tags r:id="rId25"/>
  </p:custDataLst>
  <p:defaultTextStyle>
    <a:defPPr>
      <a:defRPr lang="ko-KR"/>
    </a:defPPr>
    <a:lvl1pPr algn="l" rtl="0" fontAlgn="base" latinLnBrk="1">
      <a:spcBef>
        <a:spcPct val="0"/>
      </a:spcBef>
      <a:spcAft>
        <a:spcPct val="0"/>
      </a:spcAft>
      <a:defRPr kern="1200">
        <a:solidFill>
          <a:schemeClr val="tx1"/>
        </a:solidFill>
        <a:latin typeface="Gulim" pitchFamily="34" charset="-127"/>
        <a:ea typeface="Gulim" pitchFamily="34" charset="-127"/>
        <a:cs typeface="+mn-cs"/>
      </a:defRPr>
    </a:lvl1pPr>
    <a:lvl2pPr marL="457200" algn="l" rtl="0" fontAlgn="base" latinLnBrk="1">
      <a:spcBef>
        <a:spcPct val="0"/>
      </a:spcBef>
      <a:spcAft>
        <a:spcPct val="0"/>
      </a:spcAft>
      <a:defRPr kern="1200">
        <a:solidFill>
          <a:schemeClr val="tx1"/>
        </a:solidFill>
        <a:latin typeface="Gulim" pitchFamily="34" charset="-127"/>
        <a:ea typeface="Gulim" pitchFamily="34" charset="-127"/>
        <a:cs typeface="+mn-cs"/>
      </a:defRPr>
    </a:lvl2pPr>
    <a:lvl3pPr marL="914400" algn="l" rtl="0" fontAlgn="base" latinLnBrk="1">
      <a:spcBef>
        <a:spcPct val="0"/>
      </a:spcBef>
      <a:spcAft>
        <a:spcPct val="0"/>
      </a:spcAft>
      <a:defRPr kern="1200">
        <a:solidFill>
          <a:schemeClr val="tx1"/>
        </a:solidFill>
        <a:latin typeface="Gulim" pitchFamily="34" charset="-127"/>
        <a:ea typeface="Gulim" pitchFamily="34" charset="-127"/>
        <a:cs typeface="+mn-cs"/>
      </a:defRPr>
    </a:lvl3pPr>
    <a:lvl4pPr marL="1371600" algn="l" rtl="0" fontAlgn="base" latinLnBrk="1">
      <a:spcBef>
        <a:spcPct val="0"/>
      </a:spcBef>
      <a:spcAft>
        <a:spcPct val="0"/>
      </a:spcAft>
      <a:defRPr kern="1200">
        <a:solidFill>
          <a:schemeClr val="tx1"/>
        </a:solidFill>
        <a:latin typeface="Gulim" pitchFamily="34" charset="-127"/>
        <a:ea typeface="Gulim" pitchFamily="34" charset="-127"/>
        <a:cs typeface="+mn-cs"/>
      </a:defRPr>
    </a:lvl4pPr>
    <a:lvl5pPr marL="1828800" algn="l" rtl="0" fontAlgn="base" latinLnBrk="1">
      <a:spcBef>
        <a:spcPct val="0"/>
      </a:spcBef>
      <a:spcAft>
        <a:spcPct val="0"/>
      </a:spcAft>
      <a:defRPr kern="1200">
        <a:solidFill>
          <a:schemeClr val="tx1"/>
        </a:solidFill>
        <a:latin typeface="Gulim" pitchFamily="34" charset="-127"/>
        <a:ea typeface="Gulim" pitchFamily="34" charset="-127"/>
        <a:cs typeface="+mn-cs"/>
      </a:defRPr>
    </a:lvl5pPr>
    <a:lvl6pPr marL="2286000" algn="l" defTabSz="914400" rtl="0" eaLnBrk="1" latinLnBrk="0" hangingPunct="1">
      <a:defRPr kern="1200">
        <a:solidFill>
          <a:schemeClr val="tx1"/>
        </a:solidFill>
        <a:latin typeface="Gulim" pitchFamily="34" charset="-127"/>
        <a:ea typeface="Gulim" pitchFamily="34" charset="-127"/>
        <a:cs typeface="+mn-cs"/>
      </a:defRPr>
    </a:lvl6pPr>
    <a:lvl7pPr marL="2743200" algn="l" defTabSz="914400" rtl="0" eaLnBrk="1" latinLnBrk="0" hangingPunct="1">
      <a:defRPr kern="1200">
        <a:solidFill>
          <a:schemeClr val="tx1"/>
        </a:solidFill>
        <a:latin typeface="Gulim" pitchFamily="34" charset="-127"/>
        <a:ea typeface="Gulim" pitchFamily="34" charset="-127"/>
        <a:cs typeface="+mn-cs"/>
      </a:defRPr>
    </a:lvl7pPr>
    <a:lvl8pPr marL="3200400" algn="l" defTabSz="914400" rtl="0" eaLnBrk="1" latinLnBrk="0" hangingPunct="1">
      <a:defRPr kern="1200">
        <a:solidFill>
          <a:schemeClr val="tx1"/>
        </a:solidFill>
        <a:latin typeface="Gulim" pitchFamily="34" charset="-127"/>
        <a:ea typeface="Gulim" pitchFamily="34" charset="-127"/>
        <a:cs typeface="+mn-cs"/>
      </a:defRPr>
    </a:lvl8pPr>
    <a:lvl9pPr marL="3657600" algn="l" defTabSz="914400" rtl="0" eaLnBrk="1" latinLnBrk="0" hangingPunct="1">
      <a:defRPr kern="1200">
        <a:solidFill>
          <a:schemeClr val="tx1"/>
        </a:solidFill>
        <a:latin typeface="Gulim" pitchFamily="34" charset="-127"/>
        <a:ea typeface="Gulim"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66CC"/>
    <a:srgbClr val="FF3300"/>
    <a:srgbClr val="FF6699"/>
    <a:srgbClr val="FFFF00"/>
    <a:srgbClr val="FF6600"/>
    <a:srgbClr val="B64488"/>
    <a:srgbClr val="BD8DB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582" y="-192"/>
      </p:cViewPr>
      <p:guideLst>
        <p:guide orient="horz" pos="2137"/>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ulim" pitchFamily="2" charset="-127"/>
                <a:ea typeface="Gulim" pitchFamily="2" charset="-127"/>
              </a:defRPr>
            </a:lvl1pPr>
          </a:lstStyle>
          <a:p>
            <a:pPr>
              <a:defRPr/>
            </a:pPr>
            <a:endParaRPr lang="ru-RU" altLang="ko-K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ulim" pitchFamily="2" charset="-127"/>
                <a:ea typeface="Gulim" pitchFamily="2" charset="-127"/>
              </a:defRPr>
            </a:lvl1pPr>
          </a:lstStyle>
          <a:p>
            <a:pPr>
              <a:defRPr/>
            </a:pPr>
            <a:endParaRPr lang="ru-RU" altLang="ko-KR"/>
          </a:p>
        </p:txBody>
      </p:sp>
      <p:sp>
        <p:nvSpPr>
          <p:cNvPr id="29700" name="Rectangle 4"/>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4101" name="Rectangle 5"/>
          <p:cNvSpPr>
            <a:spLocks noGrp="1" noRot="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noProof="0" smtClean="0"/>
              <a:t>마스터 텍스트 스타일을 편집합니다</a:t>
            </a:r>
          </a:p>
          <a:p>
            <a:pPr lvl="1"/>
            <a:r>
              <a:rPr lang="ko-KR" noProof="0" smtClean="0"/>
              <a:t>둘째 수준</a:t>
            </a:r>
          </a:p>
          <a:p>
            <a:pPr lvl="2"/>
            <a:r>
              <a:rPr lang="ko-KR" noProof="0" smtClean="0"/>
              <a:t>셋째 수준</a:t>
            </a:r>
          </a:p>
          <a:p>
            <a:pPr lvl="3"/>
            <a:r>
              <a:rPr lang="ko-KR" noProof="0" smtClean="0"/>
              <a:t>넷째 수준</a:t>
            </a:r>
          </a:p>
          <a:p>
            <a:pPr lvl="4"/>
            <a:r>
              <a:rPr lang="ko-KR" noProof="0" smtClean="0"/>
              <a:t>다섯째 수준</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ulim" pitchFamily="2" charset="-127"/>
                <a:ea typeface="Gulim" pitchFamily="2" charset="-127"/>
              </a:defRPr>
            </a:lvl1pPr>
          </a:lstStyle>
          <a:p>
            <a:pPr>
              <a:defRPr/>
            </a:pPr>
            <a:endParaRPr lang="ru-RU" altLang="ko-K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ulim" pitchFamily="2" charset="-127"/>
                <a:ea typeface="Gulim" pitchFamily="2" charset="-127"/>
              </a:defRPr>
            </a:lvl1pPr>
          </a:lstStyle>
          <a:p>
            <a:pPr>
              <a:defRPr/>
            </a:pPr>
            <a:fld id="{113B815F-7AF3-42CC-ABF6-8019270E9F5D}" type="slidenum">
              <a:rPr lang="ru-RU" altLang="ko-KR"/>
              <a:pPr>
                <a:defRPr/>
              </a:pPr>
              <a:t>‹#›</a:t>
            </a:fld>
            <a:endParaRPr lang="ru-RU" altLang="ko-KR"/>
          </a:p>
        </p:txBody>
      </p:sp>
    </p:spTree>
    <p:extLst>
      <p:ext uri="{BB962C8B-B14F-4D97-AF65-F5344CB8AC3E}">
        <p14:creationId xmlns:p14="http://schemas.microsoft.com/office/powerpoint/2010/main" xmlns="" val="245593791"/>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Gulim" pitchFamily="2" charset="-127"/>
        <a:ea typeface="Gulim" pitchFamily="2" charset="-127"/>
        <a:cs typeface="+mn-cs"/>
      </a:defRPr>
    </a:lvl1pPr>
    <a:lvl2pPr marL="457200" algn="l" rtl="0" eaLnBrk="0" fontAlgn="base" latinLnBrk="1" hangingPunct="0">
      <a:spcBef>
        <a:spcPct val="30000"/>
      </a:spcBef>
      <a:spcAft>
        <a:spcPct val="0"/>
      </a:spcAft>
      <a:defRPr sz="1200" kern="1200">
        <a:solidFill>
          <a:schemeClr val="tx1"/>
        </a:solidFill>
        <a:latin typeface="Gulim" pitchFamily="2" charset="-127"/>
        <a:ea typeface="Gulim" pitchFamily="2" charset="-127"/>
        <a:cs typeface="+mn-cs"/>
      </a:defRPr>
    </a:lvl2pPr>
    <a:lvl3pPr marL="914400" algn="l" rtl="0" eaLnBrk="0" fontAlgn="base" latinLnBrk="1" hangingPunct="0">
      <a:spcBef>
        <a:spcPct val="30000"/>
      </a:spcBef>
      <a:spcAft>
        <a:spcPct val="0"/>
      </a:spcAft>
      <a:defRPr sz="1200" kern="1200">
        <a:solidFill>
          <a:schemeClr val="tx1"/>
        </a:solidFill>
        <a:latin typeface="Gulim" pitchFamily="2" charset="-127"/>
        <a:ea typeface="Gulim" pitchFamily="2" charset="-127"/>
        <a:cs typeface="+mn-cs"/>
      </a:defRPr>
    </a:lvl3pPr>
    <a:lvl4pPr marL="1371600" algn="l" rtl="0" eaLnBrk="0" fontAlgn="base" latinLnBrk="1" hangingPunct="0">
      <a:spcBef>
        <a:spcPct val="30000"/>
      </a:spcBef>
      <a:spcAft>
        <a:spcPct val="0"/>
      </a:spcAft>
      <a:defRPr sz="1200" kern="1200">
        <a:solidFill>
          <a:schemeClr val="tx1"/>
        </a:solidFill>
        <a:latin typeface="Gulim" pitchFamily="2" charset="-127"/>
        <a:ea typeface="Gulim" pitchFamily="2" charset="-127"/>
        <a:cs typeface="+mn-cs"/>
      </a:defRPr>
    </a:lvl4pPr>
    <a:lvl5pPr marL="1828800" algn="l" rtl="0" eaLnBrk="0" fontAlgn="base" latinLnBrk="1" hangingPunct="0">
      <a:spcBef>
        <a:spcPct val="30000"/>
      </a:spcBef>
      <a:spcAft>
        <a:spcPct val="0"/>
      </a:spcAft>
      <a:defRPr sz="1200" kern="1200">
        <a:solidFill>
          <a:schemeClr val="tx1"/>
        </a:solidFill>
        <a:latin typeface="Gulim" pitchFamily="2" charset="-127"/>
        <a:ea typeface="Gulim" pitchFamily="2"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113B815F-7AF3-42CC-ABF6-8019270E9F5D}" type="slidenum">
              <a:rPr lang="ru-RU" altLang="ko-KR" smtClean="0"/>
              <a:pPr>
                <a:defRPr/>
              </a:pPr>
              <a:t>19</a:t>
            </a:fld>
            <a:endParaRPr lang="ru-RU"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ko-KR" alt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99F66D5B-925D-4254-ACBF-B421AF697163}" type="slidenum">
              <a:rPr lang="ru-RU" altLang="ko-KR" smtClean="0"/>
              <a:pPr>
                <a:defRPr/>
              </a:pPr>
              <a:t>‹#›</a:t>
            </a:fld>
            <a:endParaRPr lang="ru-RU"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1/19/2022</a:t>
            </a:fld>
            <a:endParaRPr 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11ED7E1F-46A5-4D39-86FA-4F36454C14DA}" type="slidenum">
              <a:rPr lang="ru-RU" altLang="ko-KR" smtClean="0"/>
              <a:pPr>
                <a:defRPr/>
              </a:pPr>
              <a:t>‹#›</a:t>
            </a:fld>
            <a:endParaRPr lang="ru-RU"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1/19/2022</a:t>
            </a:fld>
            <a:endParaRPr 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99CE9F84-1F8C-42C3-BF26-4F5ED32755EF}" type="slidenum">
              <a:rPr lang="ru-RU" altLang="ko-KR" smtClean="0"/>
              <a:pPr>
                <a:defRPr/>
              </a:pPr>
              <a:t>‹#›</a:t>
            </a:fld>
            <a:endParaRPr lang="ru-RU" altLang="ko-K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1/19/2022</a:t>
            </a:fld>
            <a:endParaRPr 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5FEBC9F5-6860-4AA6-900F-43EF026200CA}" type="slidenum">
              <a:rPr lang="ru-RU" altLang="ko-KR" smtClean="0"/>
              <a:pPr>
                <a:defRPr/>
              </a:pPr>
              <a:t>‹#›</a:t>
            </a:fld>
            <a:endParaRPr lang="ru-RU" altLang="ko-KR"/>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E80666-FB37-4B36-9149-507F3B0178E3}" type="datetimeFigureOut">
              <a:rPr lang="en-US" smtClean="0"/>
              <a:pPr/>
              <a:t>1/19/2022</a:t>
            </a:fld>
            <a:endParaRPr 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70D34CE0-DEC2-44EA-B726-2CC8E0D64D07}" type="slidenum">
              <a:rPr lang="ru-RU" altLang="ko-KR" smtClean="0"/>
              <a:pPr>
                <a:defRPr/>
              </a:pPr>
              <a:t>‹#›</a:t>
            </a:fld>
            <a:endParaRPr lang="ru-RU"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8E80666-FB37-4B36-9149-507F3B0178E3}" type="datetimeFigureOut">
              <a:rPr lang="en-US" smtClean="0"/>
              <a:pPr/>
              <a:t>1/19/2022</a:t>
            </a:fld>
            <a:endParaRPr lang="en-US"/>
          </a:p>
        </p:txBody>
      </p:sp>
      <p:sp>
        <p:nvSpPr>
          <p:cNvPr id="6" name="Footer Placeholder 5"/>
          <p:cNvSpPr>
            <a:spLocks noGrp="1"/>
          </p:cNvSpPr>
          <p:nvPr>
            <p:ph type="ftr" sz="quarter" idx="11"/>
          </p:nvPr>
        </p:nvSpPr>
        <p:spPr/>
        <p:txBody>
          <a:bodyPr/>
          <a:lstStyle/>
          <a:p>
            <a:pPr>
              <a:defRPr/>
            </a:pPr>
            <a:endParaRPr lang="ko-KR" altLang="en-US"/>
          </a:p>
        </p:txBody>
      </p:sp>
      <p:sp>
        <p:nvSpPr>
          <p:cNvPr id="7" name="Slide Number Placeholder 6"/>
          <p:cNvSpPr>
            <a:spLocks noGrp="1"/>
          </p:cNvSpPr>
          <p:nvPr>
            <p:ph type="sldNum" sz="quarter" idx="12"/>
          </p:nvPr>
        </p:nvSpPr>
        <p:spPr/>
        <p:txBody>
          <a:bodyPr/>
          <a:lstStyle/>
          <a:p>
            <a:pPr>
              <a:defRPr/>
            </a:pPr>
            <a:fld id="{2A2557E2-C6CD-4E77-A4B0-58E1BDCC5F7B}" type="slidenum">
              <a:rPr lang="ru-RU" altLang="ko-KR" smtClean="0"/>
              <a:pPr>
                <a:defRPr/>
              </a:pPr>
              <a:t>‹#›</a:t>
            </a:fld>
            <a:endParaRPr lang="ru-RU" altLang="ko-K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1/19/2022</a:t>
            </a:fld>
            <a:endParaRPr lang="en-US"/>
          </a:p>
        </p:txBody>
      </p:sp>
      <p:sp>
        <p:nvSpPr>
          <p:cNvPr id="8" name="Footer Placeholder 7"/>
          <p:cNvSpPr>
            <a:spLocks noGrp="1"/>
          </p:cNvSpPr>
          <p:nvPr>
            <p:ph type="ftr" sz="quarter" idx="11"/>
          </p:nvPr>
        </p:nvSpPr>
        <p:spPr/>
        <p:txBody>
          <a:bodyPr/>
          <a:lstStyle/>
          <a:p>
            <a:pPr>
              <a:defRPr/>
            </a:pPr>
            <a:endParaRPr lang="ko-KR" altLang="en-US"/>
          </a:p>
        </p:txBody>
      </p:sp>
      <p:sp>
        <p:nvSpPr>
          <p:cNvPr id="9" name="Slide Number Placeholder 8"/>
          <p:cNvSpPr>
            <a:spLocks noGrp="1"/>
          </p:cNvSpPr>
          <p:nvPr>
            <p:ph type="sldNum" sz="quarter" idx="12"/>
          </p:nvPr>
        </p:nvSpPr>
        <p:spPr/>
        <p:txBody>
          <a:bodyPr/>
          <a:lstStyle/>
          <a:p>
            <a:pPr>
              <a:defRPr/>
            </a:pPr>
            <a:fld id="{9840D93C-8632-4EE5-98CE-0727A3C91139}" type="slidenum">
              <a:rPr lang="ru-RU" altLang="ko-KR" smtClean="0"/>
              <a:pPr>
                <a:defRPr/>
              </a:pPr>
              <a:t>‹#›</a:t>
            </a:fld>
            <a:endParaRPr lang="ru-RU"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8E80666-FB37-4B36-9149-507F3B0178E3}" type="datetimeFigureOut">
              <a:rPr lang="en-US" smtClean="0"/>
              <a:pPr/>
              <a:t>1/19/2022</a:t>
            </a:fld>
            <a:endParaRPr lang="en-US"/>
          </a:p>
        </p:txBody>
      </p:sp>
      <p:sp>
        <p:nvSpPr>
          <p:cNvPr id="4" name="Footer Placeholder 3"/>
          <p:cNvSpPr>
            <a:spLocks noGrp="1"/>
          </p:cNvSpPr>
          <p:nvPr>
            <p:ph type="ftr" sz="quarter" idx="11"/>
          </p:nvPr>
        </p:nvSpPr>
        <p:spPr/>
        <p:txBody>
          <a:bodyPr/>
          <a:lstStyle/>
          <a:p>
            <a:pPr>
              <a:defRPr/>
            </a:pPr>
            <a:endParaRPr lang="ko-KR" altLang="en-US"/>
          </a:p>
        </p:txBody>
      </p:sp>
      <p:sp>
        <p:nvSpPr>
          <p:cNvPr id="5" name="Slide Number Placeholder 4"/>
          <p:cNvSpPr>
            <a:spLocks noGrp="1"/>
          </p:cNvSpPr>
          <p:nvPr>
            <p:ph type="sldNum" sz="quarter" idx="12"/>
          </p:nvPr>
        </p:nvSpPr>
        <p:spPr/>
        <p:txBody>
          <a:bodyPr/>
          <a:lstStyle/>
          <a:p>
            <a:pPr>
              <a:defRPr/>
            </a:pPr>
            <a:fld id="{0EDB3402-43D5-4DAF-8E5D-F6A67A51F921}" type="slidenum">
              <a:rPr lang="ru-RU" altLang="ko-KR" smtClean="0"/>
              <a:pPr>
                <a:defRPr/>
              </a:pPr>
              <a:t>‹#›</a:t>
            </a:fld>
            <a:endParaRPr lang="ru-RU"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8E80666-FB37-4B36-9149-507F3B0178E3}" type="datetimeFigureOut">
              <a:rPr lang="en-US" smtClean="0"/>
              <a:pPr/>
              <a:t>1/19/2022</a:t>
            </a:fld>
            <a:endParaRPr lang="en-US"/>
          </a:p>
        </p:txBody>
      </p:sp>
      <p:sp>
        <p:nvSpPr>
          <p:cNvPr id="3" name="Footer Placeholder 2"/>
          <p:cNvSpPr>
            <a:spLocks noGrp="1"/>
          </p:cNvSpPr>
          <p:nvPr>
            <p:ph type="ftr" sz="quarter" idx="11"/>
          </p:nvPr>
        </p:nvSpPr>
        <p:spPr/>
        <p:txBody>
          <a:bodyPr/>
          <a:lstStyle/>
          <a:p>
            <a:pPr>
              <a:defRPr/>
            </a:pPr>
            <a:endParaRPr lang="ko-KR" altLang="en-US"/>
          </a:p>
        </p:txBody>
      </p:sp>
      <p:sp>
        <p:nvSpPr>
          <p:cNvPr id="4" name="Slide Number Placeholder 3"/>
          <p:cNvSpPr>
            <a:spLocks noGrp="1"/>
          </p:cNvSpPr>
          <p:nvPr>
            <p:ph type="sldNum" sz="quarter" idx="12"/>
          </p:nvPr>
        </p:nvSpPr>
        <p:spPr/>
        <p:txBody>
          <a:bodyPr/>
          <a:lstStyle/>
          <a:p>
            <a:pPr>
              <a:defRPr/>
            </a:pPr>
            <a:fld id="{EE1F721E-ECE2-472B-AB0F-15C816D50836}" type="slidenum">
              <a:rPr lang="ru-RU" altLang="ko-KR" smtClean="0"/>
              <a:pPr>
                <a:defRPr/>
              </a:pPr>
              <a:t>‹#›</a:t>
            </a:fld>
            <a:endParaRPr lang="ru-RU"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E80666-FB37-4B36-9149-507F3B0178E3}" type="datetimeFigureOut">
              <a:rPr lang="en-US" smtClean="0"/>
              <a:pPr/>
              <a:t>1/19/2022</a:t>
            </a:fld>
            <a:endParaRPr lang="en-US"/>
          </a:p>
        </p:txBody>
      </p:sp>
      <p:sp>
        <p:nvSpPr>
          <p:cNvPr id="6" name="Footer Placeholder 5"/>
          <p:cNvSpPr>
            <a:spLocks noGrp="1"/>
          </p:cNvSpPr>
          <p:nvPr>
            <p:ph type="ftr" sz="quarter" idx="11"/>
          </p:nvPr>
        </p:nvSpPr>
        <p:spPr/>
        <p:txBody>
          <a:bodyPr/>
          <a:lstStyle/>
          <a:p>
            <a:pPr>
              <a:defRPr/>
            </a:pPr>
            <a:endParaRPr lang="ko-KR" altLang="en-US"/>
          </a:p>
        </p:txBody>
      </p:sp>
      <p:sp>
        <p:nvSpPr>
          <p:cNvPr id="7" name="Slide Number Placeholder 6"/>
          <p:cNvSpPr>
            <a:spLocks noGrp="1"/>
          </p:cNvSpPr>
          <p:nvPr>
            <p:ph type="sldNum" sz="quarter" idx="12"/>
          </p:nvPr>
        </p:nvSpPr>
        <p:spPr/>
        <p:txBody>
          <a:bodyPr/>
          <a:lstStyle/>
          <a:p>
            <a:pPr>
              <a:defRPr/>
            </a:pPr>
            <a:fld id="{2CC1E1D9-CFC9-443C-ABDD-827F82B1CEAD}" type="slidenum">
              <a:rPr lang="ru-RU" altLang="ko-KR" smtClean="0"/>
              <a:pPr>
                <a:defRPr/>
              </a:pPr>
              <a:t>‹#›</a:t>
            </a:fld>
            <a:endParaRPr lang="ru-RU" altLang="ko-K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1/19/2022</a:t>
            </a:fld>
            <a:endParaRPr lang="en-US"/>
          </a:p>
        </p:txBody>
      </p:sp>
      <p:sp>
        <p:nvSpPr>
          <p:cNvPr id="6" name="Footer Placeholder 5"/>
          <p:cNvSpPr>
            <a:spLocks noGrp="1"/>
          </p:cNvSpPr>
          <p:nvPr>
            <p:ph type="ftr" sz="quarter" idx="11"/>
          </p:nvPr>
        </p:nvSpPr>
        <p:spPr/>
        <p:txBody>
          <a:bodyPr/>
          <a:lstStyle/>
          <a:p>
            <a:pPr>
              <a:defRPr/>
            </a:pPr>
            <a:endParaRPr lang="ko-KR" altLang="en-US"/>
          </a:p>
        </p:txBody>
      </p:sp>
      <p:sp>
        <p:nvSpPr>
          <p:cNvPr id="7" name="Slide Number Placeholder 6"/>
          <p:cNvSpPr>
            <a:spLocks noGrp="1"/>
          </p:cNvSpPr>
          <p:nvPr>
            <p:ph type="sldNum" sz="quarter" idx="12"/>
          </p:nvPr>
        </p:nvSpPr>
        <p:spPr/>
        <p:txBody>
          <a:bodyPr/>
          <a:lstStyle/>
          <a:p>
            <a:pPr>
              <a:defRPr/>
            </a:pPr>
            <a:fld id="{90D0562B-2527-479C-9E48-F1E7B41B6036}" type="slidenum">
              <a:rPr lang="ru-RU" altLang="ko-KR" smtClean="0"/>
              <a:pPr>
                <a:defRPr/>
              </a:pPr>
              <a:t>‹#›</a:t>
            </a:fld>
            <a:endParaRPr lang="ru-RU" altLang="ko-K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8E80666-FB37-4B36-9149-507F3B0178E3}" type="datetimeFigureOut">
              <a:rPr lang="en-US" smtClean="0"/>
              <a:pPr/>
              <a:t>1/19/2022</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ko-KR"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F476F615-3D8C-4BBD-A026-E57913D33D07}" type="slidenum">
              <a:rPr lang="ru-RU" altLang="ko-KR" smtClean="0"/>
              <a:pPr>
                <a:defRPr/>
              </a:pPr>
              <a:t>‹#›</a:t>
            </a:fld>
            <a:endParaRPr lang="ru-RU" altLang="ko-K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041;&#1083;&#1072;&#1085;&#1082;.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1041;&#1083;&#1072;&#1085;&#1082;.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1041;&#1083;&#1072;&#1085;&#108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899592" y="1412776"/>
            <a:ext cx="7815263" cy="2952750"/>
          </a:xfrm>
        </p:spPr>
        <p:txBody>
          <a:bodyPr/>
          <a:lstStyle/>
          <a:p>
            <a:pPr eaLnBrk="1" hangingPunct="1">
              <a:defRPr/>
            </a:pPr>
            <a:r>
              <a:rPr lang="ru-RU" b="1" i="1" dirty="0" smtClean="0">
                <a:solidFill>
                  <a:schemeClr val="tx1">
                    <a:lumMod val="95000"/>
                    <a:lumOff val="5000"/>
                  </a:schemeClr>
                </a:solidFill>
                <a:latin typeface="Arial" panose="020B0604020202020204" pitchFamily="34" charset="0"/>
                <a:cs typeface="Arial" panose="020B0604020202020204" pitchFamily="34" charset="0"/>
              </a:rPr>
              <a:t>Проведение итогового собеседования по  русскому языку </a:t>
            </a:r>
            <a:br>
              <a:rPr lang="ru-RU" b="1" i="1" dirty="0" smtClean="0">
                <a:solidFill>
                  <a:schemeClr val="tx1">
                    <a:lumMod val="95000"/>
                    <a:lumOff val="5000"/>
                  </a:schemeClr>
                </a:solidFill>
                <a:latin typeface="Arial" panose="020B0604020202020204" pitchFamily="34" charset="0"/>
                <a:cs typeface="Arial" panose="020B0604020202020204" pitchFamily="34" charset="0"/>
              </a:rPr>
            </a:br>
            <a:r>
              <a:rPr lang="ru-RU" b="1" i="1" dirty="0" smtClean="0">
                <a:solidFill>
                  <a:schemeClr val="tx1">
                    <a:lumMod val="95000"/>
                    <a:lumOff val="5000"/>
                  </a:schemeClr>
                </a:solidFill>
                <a:latin typeface="Arial" panose="020B0604020202020204" pitchFamily="34" charset="0"/>
                <a:cs typeface="Arial" panose="020B0604020202020204" pitchFamily="34" charset="0"/>
              </a:rPr>
              <a:t>в 9 классе</a:t>
            </a:r>
          </a:p>
        </p:txBody>
      </p:sp>
      <p:sp>
        <p:nvSpPr>
          <p:cNvPr id="3076" name="Rectangle 3"/>
          <p:cNvSpPr>
            <a:spLocks noGrp="1" noChangeArrowheads="1"/>
          </p:cNvSpPr>
          <p:nvPr>
            <p:ph type="subTitle" idx="1"/>
          </p:nvPr>
        </p:nvSpPr>
        <p:spPr/>
        <p:txBody>
          <a:bodyPr/>
          <a:lstStyle/>
          <a:p>
            <a:pPr eaLnBrk="1" hangingPunct="1"/>
            <a:endParaRPr lang="ru-RU" altLang="ru-RU" dirty="0" smtClean="0"/>
          </a:p>
        </p:txBody>
      </p:sp>
      <p:sp>
        <p:nvSpPr>
          <p:cNvPr id="3074" name="Rectangle 11"/>
          <p:cNvSpPr>
            <a:spLocks noGrp="1" noChangeArrowheads="1"/>
          </p:cNvSpPr>
          <p:nvPr>
            <p:ph type="sldNum" sz="quarter" idx="12"/>
          </p:nvPr>
        </p:nvSpPr>
        <p:spPr>
          <a:noFill/>
        </p:spPr>
        <p:txBody>
          <a:bodyPr/>
          <a:lstStyle/>
          <a:p>
            <a:fld id="{1413D5A9-225B-4E8D-AADC-70112B6314FC}" type="slidenum">
              <a:rPr lang="ru-RU" altLang="ko-KR" smtClean="0">
                <a:latin typeface="Gulim" pitchFamily="34" charset="-127"/>
                <a:ea typeface="Gulim" pitchFamily="34" charset="-127"/>
              </a:rPr>
              <a:pPr/>
              <a:t>1</a:t>
            </a:fld>
            <a:endParaRPr lang="ru-RU" altLang="ko-KR" smtClean="0">
              <a:latin typeface="Gulim" pitchFamily="34" charset="-127"/>
              <a:ea typeface="Gulim"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2060848"/>
            <a:ext cx="8424936" cy="4464496"/>
          </a:xfrm>
        </p:spPr>
        <p:txBody>
          <a:bodyPr>
            <a:normAutofit fontScale="92500" lnSpcReduction="20000"/>
          </a:bodyPr>
          <a:lstStyle/>
          <a:p>
            <a:pPr marL="0" indent="0" algn="just">
              <a:spcAft>
                <a:spcPts val="0"/>
              </a:spcAft>
              <a:buNone/>
            </a:pPr>
            <a:r>
              <a:rPr lang="ru-RU" sz="2600" dirty="0">
                <a:latin typeface="Times New Roman"/>
                <a:ea typeface="Times New Roman"/>
              </a:rPr>
              <a:t>Повторно допускаются к итоговому собеседованию по русскому языку                               в дополнительные сроки в текущем учебном году (во вторую рабочую среду марта и первый рабочий понедельник мая) следующие участники итогового собеседования:</a:t>
            </a:r>
          </a:p>
          <a:p>
            <a:pPr algn="just">
              <a:spcAft>
                <a:spcPts val="0"/>
              </a:spcAft>
            </a:pPr>
            <a:r>
              <a:rPr lang="ru-RU" sz="2600" dirty="0">
                <a:latin typeface="Times New Roman"/>
                <a:ea typeface="Times New Roman"/>
              </a:rPr>
              <a:t>получившие по итоговому собеседованию неудовлетворительный результат («незачет»);</a:t>
            </a:r>
          </a:p>
          <a:p>
            <a:pPr algn="just">
              <a:spcAft>
                <a:spcPts val="0"/>
              </a:spcAft>
            </a:pPr>
            <a:r>
              <a:rPr lang="ru-RU" sz="2600" dirty="0">
                <a:latin typeface="Times New Roman"/>
                <a:ea typeface="Times New Roman"/>
              </a:rPr>
              <a:t>не явившиеся на итоговое собеседование по уважительным причинам (болезнь или иные обстоятельства), подтвержденным документально;</a:t>
            </a:r>
          </a:p>
          <a:p>
            <a:pPr algn="just">
              <a:spcAft>
                <a:spcPts val="0"/>
              </a:spcAft>
            </a:pPr>
            <a:r>
              <a:rPr lang="ru-RU" sz="2600" dirty="0">
                <a:latin typeface="Times New Roman"/>
                <a:ea typeface="Times New Roman"/>
              </a:rPr>
              <a:t>не завершившие итоговое собеседование по уважительным причинам (болезнь или иные обстоятельства), подтвержденным документально.</a:t>
            </a: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10</a:t>
            </a:fld>
            <a:endParaRPr lang="ru-RU" altLang="ko-KR"/>
          </a:p>
        </p:txBody>
      </p:sp>
      <p:sp>
        <p:nvSpPr>
          <p:cNvPr id="4" name="Заголовок 3"/>
          <p:cNvSpPr>
            <a:spLocks noGrp="1"/>
          </p:cNvSpPr>
          <p:nvPr>
            <p:ph type="title"/>
          </p:nvPr>
        </p:nvSpPr>
        <p:spPr>
          <a:xfrm>
            <a:off x="457200" y="338328"/>
            <a:ext cx="8229600" cy="1434488"/>
          </a:xfrm>
        </p:spPr>
        <p:txBody>
          <a:bodyPr>
            <a:noAutofit/>
          </a:bodyPr>
          <a:lstStyle/>
          <a:p>
            <a:r>
              <a:rPr lang="ru-RU" sz="4000" b="1" dirty="0" smtClean="0">
                <a:latin typeface="Times New Roman" panose="02020603050405020304" pitchFamily="18" charset="0"/>
                <a:cs typeface="Times New Roman" panose="02020603050405020304" pitchFamily="18" charset="0"/>
              </a:rPr>
              <a:t>Повторный допуск к проведению итогового собеседования</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9719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844824"/>
            <a:ext cx="8568952" cy="4536504"/>
          </a:xfrm>
        </p:spPr>
        <p:txBody>
          <a:bodyPr>
            <a:normAutofit fontScale="47500" lnSpcReduction="20000"/>
          </a:bodyPr>
          <a:lstStyle/>
          <a:p>
            <a:r>
              <a:rPr lang="ru-RU" sz="5800" b="1" dirty="0" smtClean="0"/>
              <a:t>Ответственный организатор</a:t>
            </a:r>
            <a:r>
              <a:rPr lang="ru-RU" sz="5800" dirty="0" smtClean="0"/>
              <a:t>;</a:t>
            </a:r>
          </a:p>
          <a:p>
            <a:pPr algn="just"/>
            <a:r>
              <a:rPr lang="ru-RU" sz="5800" b="1" dirty="0" smtClean="0"/>
              <a:t>Организаторы проведения ИС </a:t>
            </a:r>
            <a:r>
              <a:rPr lang="ru-RU" sz="4200" dirty="0" smtClean="0"/>
              <a:t>(</a:t>
            </a:r>
            <a:r>
              <a:rPr lang="ru-RU" sz="4200" dirty="0" smtClean="0">
                <a:latin typeface="Times New Roman"/>
                <a:ea typeface="Times New Roman"/>
              </a:rPr>
              <a:t>обеспечивает передвижение </a:t>
            </a:r>
            <a:r>
              <a:rPr lang="ru-RU" sz="4200" dirty="0">
                <a:latin typeface="Times New Roman"/>
                <a:ea typeface="Times New Roman"/>
              </a:rPr>
              <a:t>участников итогового собеседования и соблюдение порядка иными обучающимися образовательной организации, не принимающими участия в итоговом </a:t>
            </a:r>
            <a:r>
              <a:rPr lang="ru-RU" sz="4200" dirty="0" smtClean="0">
                <a:latin typeface="Times New Roman"/>
                <a:ea typeface="Times New Roman"/>
              </a:rPr>
              <a:t>собеседовании);</a:t>
            </a:r>
          </a:p>
          <a:p>
            <a:pPr algn="just"/>
            <a:r>
              <a:rPr lang="ru-RU" sz="5800" b="1" dirty="0" smtClean="0">
                <a:latin typeface="Times New Roman"/>
                <a:ea typeface="Times New Roman"/>
              </a:rPr>
              <a:t>Экзаменатор-собеседник</a:t>
            </a:r>
            <a:r>
              <a:rPr lang="ru-RU" sz="3200" dirty="0" smtClean="0">
                <a:latin typeface="Times New Roman"/>
                <a:ea typeface="Times New Roman"/>
              </a:rPr>
              <a:t> </a:t>
            </a:r>
            <a:r>
              <a:rPr lang="ru-RU" sz="3800" dirty="0" smtClean="0">
                <a:latin typeface="Times New Roman"/>
                <a:ea typeface="Times New Roman"/>
              </a:rPr>
              <a:t>(проводит </a:t>
            </a:r>
            <a:r>
              <a:rPr lang="ru-RU" sz="3800" dirty="0">
                <a:latin typeface="Times New Roman"/>
                <a:ea typeface="Times New Roman"/>
              </a:rPr>
              <a:t>собеседование с участниками итогового собеседования,  проводит инструктаж участника итогового собеседования по выполнению заданий КИМ итогового собеседования, </a:t>
            </a:r>
            <a:r>
              <a:rPr lang="ru-RU" sz="3800" dirty="0" smtClean="0">
                <a:latin typeface="Times New Roman"/>
                <a:ea typeface="Times New Roman"/>
              </a:rPr>
              <a:t>обеспечивает </a:t>
            </a:r>
            <a:r>
              <a:rPr lang="ru-RU" sz="3800" dirty="0">
                <a:latin typeface="Times New Roman"/>
                <a:ea typeface="Times New Roman"/>
              </a:rPr>
              <a:t>проверку документов, удостоверяющих личность участников итогового собеседования, контролирует внесение участником итогового собеседования регистрационных сведений и подписи в бланк итогового собеседования, фиксирует время начала и время окончания проведения итогового собеседования для каждого участника итогового </a:t>
            </a:r>
            <a:r>
              <a:rPr lang="ru-RU" sz="3800" dirty="0" smtClean="0">
                <a:latin typeface="Times New Roman"/>
                <a:ea typeface="Times New Roman"/>
              </a:rPr>
              <a:t>собеседования);</a:t>
            </a:r>
          </a:p>
          <a:p>
            <a:pPr algn="just"/>
            <a:r>
              <a:rPr lang="ru-RU" sz="5800" b="1" dirty="0" smtClean="0">
                <a:latin typeface="Times New Roman"/>
              </a:rPr>
              <a:t>Технический специалист</a:t>
            </a:r>
            <a:r>
              <a:rPr lang="ru-RU" altLang="ru-RU" sz="3500" b="1" dirty="0">
                <a:solidFill>
                  <a:srgbClr val="073E87"/>
                </a:solidFill>
                <a:latin typeface="Times New Roman" pitchFamily="18" charset="0"/>
                <a:cs typeface="Times New Roman" pitchFamily="18" charset="0"/>
              </a:rPr>
              <a:t> </a:t>
            </a:r>
            <a:r>
              <a:rPr lang="ru-RU" altLang="ru-RU" sz="3500" dirty="0" smtClean="0">
                <a:solidFill>
                  <a:srgbClr val="073E87"/>
                </a:solidFill>
                <a:latin typeface="Times New Roman" pitchFamily="18" charset="0"/>
                <a:cs typeface="Times New Roman" pitchFamily="18" charset="0"/>
              </a:rPr>
              <a:t>(обеспечивает получение материалов </a:t>
            </a:r>
            <a:r>
              <a:rPr lang="ru-RU" altLang="ru-RU" sz="3500" dirty="0">
                <a:solidFill>
                  <a:srgbClr val="073E87"/>
                </a:solidFill>
                <a:latin typeface="Times New Roman" pitchFamily="18" charset="0"/>
                <a:cs typeface="Times New Roman" pitchFamily="18" charset="0"/>
              </a:rPr>
              <a:t>для проведения итогового собеседования </a:t>
            </a:r>
            <a:r>
              <a:rPr lang="ru-RU" altLang="ru-RU" sz="3500" dirty="0" smtClean="0">
                <a:solidFill>
                  <a:srgbClr val="073E87"/>
                </a:solidFill>
                <a:latin typeface="Times New Roman" pitchFamily="18" charset="0"/>
                <a:cs typeface="Times New Roman" pitchFamily="18" charset="0"/>
              </a:rPr>
              <a:t>с </a:t>
            </a:r>
            <a:r>
              <a:rPr lang="ru-RU" altLang="ru-RU" sz="3500" dirty="0">
                <a:solidFill>
                  <a:srgbClr val="073E87"/>
                </a:solidFill>
                <a:latin typeface="Times New Roman" pitchFamily="18" charset="0"/>
                <a:cs typeface="Times New Roman" pitchFamily="18" charset="0"/>
              </a:rPr>
              <a:t>федерального Интернет-ресурса, </a:t>
            </a:r>
            <a:r>
              <a:rPr lang="ru-RU" altLang="ru-RU" sz="3500" dirty="0" smtClean="0">
                <a:solidFill>
                  <a:srgbClr val="073E87"/>
                </a:solidFill>
                <a:latin typeface="Times New Roman" pitchFamily="18" charset="0"/>
                <a:cs typeface="Times New Roman" pitchFamily="18" charset="0"/>
              </a:rPr>
              <a:t>осуществляет аудиозапись </a:t>
            </a:r>
            <a:r>
              <a:rPr lang="ru-RU" altLang="ru-RU" sz="3500" dirty="0">
                <a:solidFill>
                  <a:srgbClr val="073E87"/>
                </a:solidFill>
                <a:latin typeface="Times New Roman" pitchFamily="18" charset="0"/>
                <a:cs typeface="Times New Roman" pitchFamily="18" charset="0"/>
              </a:rPr>
              <a:t>ответов </a:t>
            </a:r>
            <a:r>
              <a:rPr lang="ru-RU" altLang="ru-RU" sz="3500" dirty="0" smtClean="0">
                <a:solidFill>
                  <a:srgbClr val="073E87"/>
                </a:solidFill>
                <a:latin typeface="Times New Roman" pitchFamily="18" charset="0"/>
                <a:cs typeface="Times New Roman" pitchFamily="18" charset="0"/>
              </a:rPr>
              <a:t>участников)</a:t>
            </a:r>
            <a:endParaRPr lang="ru-RU" sz="5800"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11</a:t>
            </a:fld>
            <a:endParaRPr lang="ru-RU" altLang="ko-KR"/>
          </a:p>
        </p:txBody>
      </p:sp>
      <p:sp>
        <p:nvSpPr>
          <p:cNvPr id="4" name="Заголовок 3"/>
          <p:cNvSpPr>
            <a:spLocks noGrp="1"/>
          </p:cNvSpPr>
          <p:nvPr>
            <p:ph type="title"/>
          </p:nvPr>
        </p:nvSpPr>
        <p:spPr/>
        <p:txBody>
          <a:bodyPr>
            <a:noAutofit/>
          </a:bodyPr>
          <a:lstStyle/>
          <a:p>
            <a:r>
              <a:rPr lang="ru-RU" b="1" dirty="0" smtClean="0">
                <a:latin typeface="Times New Roman" panose="02020603050405020304" pitchFamily="18" charset="0"/>
                <a:cs typeface="Times New Roman" panose="02020603050405020304" pitchFamily="18" charset="0"/>
              </a:rPr>
              <a:t>Комиссия по проведению итогового собеседования</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22321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normAutofit/>
          </a:bodyPr>
          <a:lstStyle/>
          <a:p>
            <a:r>
              <a:rPr lang="ru-RU" sz="3200" dirty="0" smtClean="0">
                <a:latin typeface="Times New Roman"/>
                <a:ea typeface="Times New Roman"/>
              </a:rPr>
              <a:t>Эксперты </a:t>
            </a:r>
            <a:r>
              <a:rPr lang="ru-RU" sz="3200" dirty="0">
                <a:latin typeface="Times New Roman"/>
                <a:ea typeface="Times New Roman"/>
              </a:rPr>
              <a:t>по проверке устных ответов участников итогового собеседования</a:t>
            </a:r>
            <a:endParaRPr lang="ru-RU" sz="3200"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12</a:t>
            </a:fld>
            <a:endParaRPr lang="ru-RU" altLang="ko-KR"/>
          </a:p>
        </p:txBody>
      </p:sp>
      <p:sp>
        <p:nvSpPr>
          <p:cNvPr id="4" name="Заголовок 3"/>
          <p:cNvSpPr>
            <a:spLocks noGrp="1"/>
          </p:cNvSpPr>
          <p:nvPr>
            <p:ph type="title"/>
          </p:nvPr>
        </p:nvSpPr>
        <p:spPr/>
        <p:txBody>
          <a:bodyPr>
            <a:normAutofit/>
          </a:bodyPr>
          <a:lstStyle/>
          <a:p>
            <a:r>
              <a:rPr lang="ru-RU" b="1" dirty="0" smtClean="0">
                <a:latin typeface="Times New Roman" panose="02020603050405020304" pitchFamily="18" charset="0"/>
                <a:cs typeface="Times New Roman" panose="02020603050405020304" pitchFamily="18" charset="0"/>
              </a:rPr>
              <a:t>Комиссия по проверке</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4666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941168"/>
          </a:xfrm>
        </p:spPr>
        <p:txBody>
          <a:bodyPr>
            <a:normAutofit fontScale="70000" lnSpcReduction="20000"/>
          </a:bodyPr>
          <a:lstStyle/>
          <a:p>
            <a:pPr marL="457200" indent="270510" algn="just">
              <a:lnSpc>
                <a:spcPct val="106000"/>
              </a:lnSpc>
              <a:spcAft>
                <a:spcPts val="0"/>
              </a:spcAft>
            </a:pPr>
            <a:r>
              <a:rPr lang="ru-RU" dirty="0">
                <a:latin typeface="Times New Roman"/>
                <a:ea typeface="Times New Roman"/>
              </a:rPr>
              <a:t>Итоговое собеседование начинается в 09.00 по местному времени.   </a:t>
            </a:r>
            <a:endParaRPr lang="ru-RU" sz="1400" dirty="0">
              <a:latin typeface="Times New Roman"/>
              <a:ea typeface="Times New Roman"/>
            </a:endParaRPr>
          </a:p>
          <a:p>
            <a:pPr marL="457200" indent="270510" algn="just">
              <a:lnSpc>
                <a:spcPct val="106000"/>
              </a:lnSpc>
              <a:spcAft>
                <a:spcPts val="0"/>
              </a:spcAft>
            </a:pPr>
            <a:r>
              <a:rPr lang="ru-RU" dirty="0">
                <a:latin typeface="Times New Roman"/>
                <a:ea typeface="Times New Roman"/>
              </a:rPr>
              <a:t>          Участники итогового собеседования ожидают своей очереди в аудитории ожидания.</a:t>
            </a:r>
            <a:endParaRPr lang="ru-RU" sz="1400" dirty="0">
              <a:latin typeface="Times New Roman"/>
              <a:ea typeface="Times New Roman"/>
            </a:endParaRPr>
          </a:p>
          <a:p>
            <a:pPr marL="457200" indent="449580" algn="just">
              <a:lnSpc>
                <a:spcPct val="106000"/>
              </a:lnSpc>
              <a:spcAft>
                <a:spcPts val="0"/>
              </a:spcAft>
            </a:pPr>
            <a:r>
              <a:rPr lang="ru-RU" dirty="0">
                <a:latin typeface="Times New Roman"/>
                <a:ea typeface="Times New Roman"/>
              </a:rPr>
              <a:t>      В аудиториях проведения итогового собеседования ведется  потоковая аудиозапись. </a:t>
            </a:r>
            <a:endParaRPr lang="ru-RU" sz="1400" dirty="0">
              <a:latin typeface="Times New Roman"/>
              <a:ea typeface="Times New Roman"/>
            </a:endParaRPr>
          </a:p>
          <a:p>
            <a:pPr marL="457200" indent="720725" algn="just">
              <a:lnSpc>
                <a:spcPct val="106000"/>
              </a:lnSpc>
              <a:spcAft>
                <a:spcPts val="0"/>
              </a:spcAft>
            </a:pPr>
            <a:r>
              <a:rPr lang="ru-RU" dirty="0">
                <a:latin typeface="Times New Roman"/>
                <a:ea typeface="Times New Roman"/>
              </a:rPr>
              <a:t>Технический специалист в каждой аудитории проведения перед началом проведения итогового собеседования включает одну общую аудиозапись на весь день проведения итогового собеседования (один общий поток). При необходимости параллельно может осуществляться запись ответов каждого участника итогового собеседования </a:t>
            </a:r>
            <a:r>
              <a:rPr lang="ru-RU" dirty="0" smtClean="0">
                <a:latin typeface="Times New Roman"/>
                <a:ea typeface="Times New Roman"/>
              </a:rPr>
              <a:t>отдельно.</a:t>
            </a:r>
            <a:endParaRPr lang="ru-RU" sz="1400" dirty="0">
              <a:latin typeface="Times New Roman"/>
              <a:ea typeface="Times New Roman"/>
            </a:endParaRPr>
          </a:p>
          <a:p>
            <a:pPr marL="457200" indent="720725" algn="just">
              <a:lnSpc>
                <a:spcPct val="106000"/>
              </a:lnSpc>
              <a:spcAft>
                <a:spcPts val="0"/>
              </a:spcAft>
            </a:pPr>
            <a:r>
              <a:rPr lang="ru-RU" dirty="0">
                <a:latin typeface="Times New Roman"/>
                <a:ea typeface="Times New Roman"/>
              </a:rPr>
              <a:t>Организатор проведения итогового собеседования </a:t>
            </a:r>
            <a:r>
              <a:rPr lang="ru-RU" dirty="0" smtClean="0">
                <a:latin typeface="Times New Roman"/>
                <a:ea typeface="Times New Roman"/>
              </a:rPr>
              <a:t>приглашает </a:t>
            </a:r>
            <a:r>
              <a:rPr lang="ru-RU" dirty="0">
                <a:latin typeface="Times New Roman"/>
                <a:ea typeface="Times New Roman"/>
              </a:rPr>
              <a:t>участника  итогового собеседования и сопровождает его в аудиторию проведения итогового собеседования согласно списку участников, полученному от ответственного организатора образовательной организации, а после окончания итогового собеседования для участника – в учебный кабинет для участников, прошедших итоговое собеседование. Затем в аудиторию проведения итогового собеседования приглашается новый участник итогового собеседования.</a:t>
            </a:r>
            <a:endParaRPr lang="ru-RU" sz="1400" dirty="0">
              <a:latin typeface="Times New Roman"/>
              <a:ea typeface="Times New Roman"/>
            </a:endParaRP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13</a:t>
            </a:fld>
            <a:endParaRPr lang="ru-RU" altLang="ko-KR"/>
          </a:p>
        </p:txBody>
      </p:sp>
      <p:sp>
        <p:nvSpPr>
          <p:cNvPr id="4" name="Заголовок 3"/>
          <p:cNvSpPr>
            <a:spLocks noGrp="1"/>
          </p:cNvSpPr>
          <p:nvPr>
            <p:ph type="title"/>
          </p:nvPr>
        </p:nvSpPr>
        <p:spPr>
          <a:xfrm>
            <a:off x="467544" y="764704"/>
            <a:ext cx="8229600" cy="1506496"/>
          </a:xfrm>
        </p:spPr>
        <p:txBody>
          <a:bodyPr>
            <a:noAutofit/>
          </a:bodyPr>
          <a:lstStyle/>
          <a:p>
            <a:pPr>
              <a:lnSpc>
                <a:spcPct val="150000"/>
              </a:lnSpc>
            </a:pPr>
            <a:r>
              <a:rPr lang="ru-RU" b="1" kern="0" dirty="0">
                <a:latin typeface="Times New Roman" panose="02020603050405020304" pitchFamily="18" charset="0"/>
                <a:cs typeface="Times New Roman" panose="02020603050405020304" pitchFamily="18" charset="0"/>
              </a:rPr>
              <a:t>Проведение итогового собеседования</a:t>
            </a:r>
            <a:br>
              <a:rPr lang="ru-RU" b="1" kern="0"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8798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fontScale="92500"/>
          </a:bodyPr>
          <a:lstStyle/>
          <a:p>
            <a:pPr indent="720725" algn="just">
              <a:spcAft>
                <a:spcPts val="0"/>
              </a:spcAft>
            </a:pPr>
            <a:r>
              <a:rPr lang="ru-RU" sz="3600" b="1" dirty="0">
                <a:latin typeface="Times New Roman"/>
                <a:ea typeface="Times New Roman"/>
              </a:rPr>
              <a:t>Во время проведения итогового собеседования участникам итогового собеседования запрещено иметь при себе средства связи, фото-, аудио- и видеоаппаратуру, справочные материалы, письменные заметки и иные средства хранения и передачи информации. </a:t>
            </a: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14</a:t>
            </a:fld>
            <a:endParaRPr lang="ru-RU" altLang="ko-KR"/>
          </a:p>
        </p:txBody>
      </p:sp>
      <p:sp>
        <p:nvSpPr>
          <p:cNvPr id="4" name="Заголовок 3"/>
          <p:cNvSpPr>
            <a:spLocks noGrp="1"/>
          </p:cNvSpPr>
          <p:nvPr>
            <p:ph type="title"/>
          </p:nvPr>
        </p:nvSpPr>
        <p:spPr>
          <a:xfrm>
            <a:off x="457200" y="338328"/>
            <a:ext cx="8229600" cy="570392"/>
          </a:xfrm>
        </p:spPr>
        <p:txBody>
          <a:bodyPr>
            <a:normAutofit fontScale="90000"/>
          </a:bodyPr>
          <a:lstStyle/>
          <a:p>
            <a:endParaRPr lang="ru-RU" dirty="0"/>
          </a:p>
        </p:txBody>
      </p:sp>
    </p:spTree>
    <p:extLst>
      <p:ext uri="{BB962C8B-B14F-4D97-AF65-F5344CB8AC3E}">
        <p14:creationId xmlns:p14="http://schemas.microsoft.com/office/powerpoint/2010/main" xmlns="" val="1035151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844824"/>
            <a:ext cx="9036496" cy="5013176"/>
          </a:xfrm>
        </p:spPr>
        <p:txBody>
          <a:bodyPr>
            <a:normAutofit fontScale="92500" lnSpcReduction="20000"/>
          </a:bodyPr>
          <a:lstStyle/>
          <a:p>
            <a:pPr indent="450215" algn="just">
              <a:spcAft>
                <a:spcPts val="0"/>
              </a:spcAft>
            </a:pPr>
            <a:r>
              <a:rPr lang="ru-RU" dirty="0">
                <a:latin typeface="Times New Roman"/>
                <a:ea typeface="Times New Roman"/>
              </a:rPr>
              <a:t> Экзаменатор-собеседник проверяет документ, удостоверяющий личность участника итогового собеседования, выдает участнику бланк итогового собеседования и контролирует внесение участником итогового собеседования регистрационных сведений и подписи в </a:t>
            </a:r>
            <a:r>
              <a:rPr lang="ru-RU" dirty="0">
                <a:latin typeface="Times New Roman"/>
                <a:ea typeface="Times New Roman"/>
                <a:hlinkClick r:id="rId2" action="ppaction://hlinkfile"/>
              </a:rPr>
              <a:t>бланк итогового собеседования</a:t>
            </a:r>
            <a:r>
              <a:rPr lang="ru-RU" dirty="0">
                <a:latin typeface="Times New Roman"/>
                <a:ea typeface="Times New Roman"/>
              </a:rPr>
              <a:t>, передает бланк итогового собеседования эксперту, вносит данные участника итогового собеседования в ведомость учета проведения итогового собеседования в аудитории.</a:t>
            </a:r>
            <a:endParaRPr lang="ru-RU" sz="2000" dirty="0">
              <a:latin typeface="Times New Roman"/>
              <a:ea typeface="Times New Roman"/>
            </a:endParaRPr>
          </a:p>
          <a:p>
            <a:pPr marL="457200" indent="450215" algn="just">
              <a:lnSpc>
                <a:spcPct val="106000"/>
              </a:lnSpc>
              <a:spcAft>
                <a:spcPts val="0"/>
              </a:spcAft>
            </a:pPr>
            <a:r>
              <a:rPr lang="ru-RU" dirty="0">
                <a:latin typeface="Times New Roman"/>
                <a:ea typeface="Times New Roman"/>
              </a:rPr>
              <a:t>    После заполнения участником регистрационных полей бланка итогового собеседования экзаменатор-собеседник фиксирует время начала итогового собеседования с участником в ведомости учета проведения итогового собеседования в аудитории и проводит собеседование. Участник итогового собеседования перед началом ответа проговаривает в средство аудиозаписи свою фамилию, имя, отчество, номер варианта.</a:t>
            </a:r>
            <a:endParaRPr lang="ru-RU" sz="1400" dirty="0">
              <a:latin typeface="Times New Roman"/>
              <a:ea typeface="Times New Roman"/>
            </a:endParaRPr>
          </a:p>
          <a:p>
            <a:pPr marL="457200" indent="450215" algn="just">
              <a:lnSpc>
                <a:spcPct val="106000"/>
              </a:lnSpc>
              <a:spcAft>
                <a:spcPts val="800"/>
              </a:spcAft>
            </a:pPr>
            <a:r>
              <a:rPr lang="ru-RU" dirty="0">
                <a:latin typeface="Times New Roman"/>
                <a:ea typeface="Times New Roman"/>
              </a:rPr>
              <a:t>   Перед ответом на каждое задание участник итогового собеседования произносит номер задания. </a:t>
            </a:r>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15</a:t>
            </a:fld>
            <a:endParaRPr lang="ru-RU" altLang="ko-KR"/>
          </a:p>
        </p:txBody>
      </p:sp>
      <p:sp>
        <p:nvSpPr>
          <p:cNvPr id="4" name="Заголовок 3"/>
          <p:cNvSpPr>
            <a:spLocks noGrp="1"/>
          </p:cNvSpPr>
          <p:nvPr>
            <p:ph type="title"/>
          </p:nvPr>
        </p:nvSpPr>
        <p:spPr/>
        <p:txBody>
          <a:bodyPr>
            <a:noAutofit/>
          </a:bodyPr>
          <a:lstStyle/>
          <a:p>
            <a:r>
              <a:rPr lang="ru-RU" dirty="0" smtClean="0">
                <a:latin typeface="Times New Roman" panose="02020603050405020304" pitchFamily="18" charset="0"/>
                <a:cs typeface="Times New Roman" panose="02020603050405020304" pitchFamily="18" charset="0"/>
              </a:rPr>
              <a:t>Проведение итогового собеседования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11049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6552" y="1628800"/>
            <a:ext cx="9433047" cy="5040560"/>
          </a:xfrm>
        </p:spPr>
        <p:txBody>
          <a:bodyPr>
            <a:noAutofit/>
          </a:bodyPr>
          <a:lstStyle/>
          <a:p>
            <a:pPr marL="457200" indent="450215" algn="just">
              <a:lnSpc>
                <a:spcPct val="106000"/>
              </a:lnSpc>
              <a:spcAft>
                <a:spcPts val="0"/>
              </a:spcAft>
            </a:pPr>
            <a:r>
              <a:rPr lang="ru-RU" sz="2200" dirty="0">
                <a:latin typeface="Times New Roman"/>
                <a:ea typeface="Times New Roman"/>
              </a:rPr>
              <a:t>Экзаменатор-собеседник следит за соблюдением временного регламента (рекомендованный временной регламент размещается на сайте ФГБНУ «ФИПИ»).  </a:t>
            </a:r>
          </a:p>
          <a:p>
            <a:pPr marL="457200" indent="450215" algn="just">
              <a:lnSpc>
                <a:spcPct val="106000"/>
              </a:lnSpc>
              <a:spcAft>
                <a:spcPts val="800"/>
              </a:spcAft>
            </a:pPr>
            <a:r>
              <a:rPr lang="ru-RU" sz="2200" dirty="0">
                <a:latin typeface="Times New Roman"/>
                <a:ea typeface="Times New Roman"/>
              </a:rPr>
              <a:t>   Эксперт, оценивающий ответ участника итогового собеседования непосредственно по ходу общения его с экзаменатором-собеседником, во время проведения итогового собеседования в режиме реального времени заполняет </a:t>
            </a:r>
            <a:r>
              <a:rPr lang="ru-RU" sz="2200" dirty="0">
                <a:latin typeface="Times New Roman"/>
                <a:ea typeface="Times New Roman"/>
                <a:hlinkClick r:id="rId2" action="ppaction://hlinkfile"/>
              </a:rPr>
              <a:t>черновик для внесения первичной информации </a:t>
            </a:r>
            <a:r>
              <a:rPr lang="ru-RU" sz="2200" dirty="0">
                <a:latin typeface="Times New Roman"/>
                <a:ea typeface="Times New Roman"/>
              </a:rPr>
              <a:t>по оцениванию ответов участников итогового собеседования, переносит результаты оценивания в бланк итогового собеседования на каждого участника</a:t>
            </a:r>
            <a:r>
              <a:rPr lang="ru-RU" sz="2200" dirty="0" smtClean="0">
                <a:latin typeface="Times New Roman"/>
                <a:ea typeface="Times New Roman"/>
              </a:rPr>
              <a:t>.</a:t>
            </a:r>
          </a:p>
          <a:p>
            <a:pPr marL="457200" indent="450215" algn="just">
              <a:lnSpc>
                <a:spcPct val="106000"/>
              </a:lnSpc>
              <a:spcAft>
                <a:spcPts val="800"/>
              </a:spcAft>
            </a:pPr>
            <a:r>
              <a:rPr lang="ru-RU" sz="2200" dirty="0" smtClean="0">
                <a:latin typeface="Times New Roman"/>
                <a:ea typeface="Times New Roman"/>
              </a:rPr>
              <a:t> </a:t>
            </a:r>
            <a:r>
              <a:rPr lang="ru-RU" sz="2200" dirty="0">
                <a:latin typeface="Times New Roman"/>
                <a:ea typeface="Times New Roman"/>
              </a:rPr>
              <a:t>В случае если участник итогового собеседования по состоянию здоровья или другим объективным причинам не может завершить итоговое собеседование, он может покинуть аудиторию проведения итогового собеседования. </a:t>
            </a:r>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16</a:t>
            </a:fld>
            <a:endParaRPr lang="ru-RU" altLang="ko-KR"/>
          </a:p>
        </p:txBody>
      </p:sp>
      <p:sp>
        <p:nvSpPr>
          <p:cNvPr id="4" name="Заголовок 3"/>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Проведение итогового собеседования</a:t>
            </a:r>
            <a:endParaRPr lang="ru-RU" dirty="0"/>
          </a:p>
        </p:txBody>
      </p:sp>
    </p:spTree>
    <p:extLst>
      <p:ext uri="{BB962C8B-B14F-4D97-AF65-F5344CB8AC3E}">
        <p14:creationId xmlns:p14="http://schemas.microsoft.com/office/powerpoint/2010/main" xmlns="" val="4061312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17</a:t>
            </a:fld>
            <a:endParaRPr lang="ru-RU" altLang="ko-KR"/>
          </a:p>
        </p:txBody>
      </p:sp>
      <p:sp>
        <p:nvSpPr>
          <p:cNvPr id="4" name="Заголовок 3"/>
          <p:cNvSpPr>
            <a:spLocks noGrp="1"/>
          </p:cNvSpPr>
          <p:nvPr>
            <p:ph type="title"/>
          </p:nvPr>
        </p:nvSpPr>
        <p:spPr/>
        <p:txBody>
          <a:bodyPr/>
          <a:lstStyle/>
          <a:p>
            <a:endParaRPr lang="ru-RU"/>
          </a:p>
        </p:txBody>
      </p:sp>
      <p:pic>
        <p:nvPicPr>
          <p:cNvPr id="5" name="Объект 4" descr="https://vip.1zavuch.ru/system/content/image/183/1/-29963721/"/>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520" y="0"/>
            <a:ext cx="9252520" cy="6858000"/>
          </a:xfrm>
          <a:prstGeom prst="rect">
            <a:avLst/>
          </a:prstGeom>
          <a:noFill/>
          <a:ln>
            <a:noFill/>
          </a:ln>
        </p:spPr>
      </p:pic>
    </p:spTree>
    <p:extLst>
      <p:ext uri="{BB962C8B-B14F-4D97-AF65-F5344CB8AC3E}">
        <p14:creationId xmlns:p14="http://schemas.microsoft.com/office/powerpoint/2010/main" xmlns="" val="1092013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636912"/>
            <a:ext cx="7408333" cy="3489251"/>
          </a:xfrm>
        </p:spPr>
        <p:txBody>
          <a:bodyPr>
            <a:normAutofit fontScale="92500"/>
          </a:bodyPr>
          <a:lstStyle/>
          <a:p>
            <a:pPr indent="0" algn="ctr">
              <a:spcAft>
                <a:spcPts val="0"/>
              </a:spcAft>
              <a:buNone/>
            </a:pPr>
            <a:r>
              <a:rPr lang="ru-RU" sz="3600" dirty="0">
                <a:latin typeface="Times New Roman"/>
                <a:ea typeface="Times New Roman"/>
              </a:rPr>
              <a:t>Информирование обучающихся о результатах итогового собеседования осуществляется образовательной организацией не позднее, чем через пять календарных дней с даты его проведения. </a:t>
            </a: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18</a:t>
            </a:fld>
            <a:endParaRPr lang="ru-RU" altLang="ko-KR"/>
          </a:p>
        </p:txBody>
      </p:sp>
      <p:sp>
        <p:nvSpPr>
          <p:cNvPr id="4" name="Заголовок 3"/>
          <p:cNvSpPr>
            <a:spLocks noGrp="1"/>
          </p:cNvSpPr>
          <p:nvPr>
            <p:ph type="title"/>
          </p:nvPr>
        </p:nvSpPr>
        <p:spPr>
          <a:xfrm>
            <a:off x="467544" y="548680"/>
            <a:ext cx="8229600" cy="1252728"/>
          </a:xfrm>
        </p:spPr>
        <p:txBody>
          <a:bodyPr>
            <a:noAutofit/>
          </a:bodyPr>
          <a:lstStyle/>
          <a:p>
            <a:pPr indent="540385"/>
            <a:r>
              <a:rPr lang="ru-RU" sz="3200" b="1" dirty="0" smtClean="0">
                <a:latin typeface="Times New Roman"/>
                <a:ea typeface="Times New Roman"/>
              </a:rPr>
              <a:t>Сроки </a:t>
            </a:r>
            <a:r>
              <a:rPr lang="ru-RU" sz="3200" b="1" dirty="0">
                <a:latin typeface="Times New Roman"/>
                <a:ea typeface="Times New Roman"/>
              </a:rPr>
              <a:t>ознакомления участников итогового собеседования с результатами итогового собеседования</a:t>
            </a:r>
            <a:br>
              <a:rPr lang="ru-RU" sz="3200" b="1" dirty="0">
                <a:latin typeface="Times New Roman"/>
                <a:ea typeface="Times New Roman"/>
              </a:rPr>
            </a:br>
            <a:endParaRPr lang="ru-RU" sz="3200" b="1" dirty="0"/>
          </a:p>
        </p:txBody>
      </p:sp>
    </p:spTree>
    <p:extLst>
      <p:ext uri="{BB962C8B-B14F-4D97-AF65-F5344CB8AC3E}">
        <p14:creationId xmlns:p14="http://schemas.microsoft.com/office/powerpoint/2010/main" xmlns="" val="69975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xmlns="" val="729197916"/>
              </p:ext>
            </p:extLst>
          </p:nvPr>
        </p:nvGraphicFramePr>
        <p:xfrm>
          <a:off x="395536" y="1700807"/>
          <a:ext cx="8352928" cy="5059680"/>
        </p:xfrm>
        <a:graphic>
          <a:graphicData uri="http://schemas.openxmlformats.org/drawingml/2006/table">
            <a:tbl>
              <a:tblPr firstRow="1" bandRow="1">
                <a:tableStyleId>{5C22544A-7EE6-4342-B048-85BDC9FD1C3A}</a:tableStyleId>
              </a:tblPr>
              <a:tblGrid>
                <a:gridCol w="1479549"/>
                <a:gridCol w="3420476"/>
                <a:gridCol w="3452903"/>
              </a:tblGrid>
              <a:tr h="568690">
                <a:tc>
                  <a:txBody>
                    <a:bodyPr/>
                    <a:lstStyle/>
                    <a:p>
                      <a:pPr algn="ctr"/>
                      <a:r>
                        <a:rPr lang="ru-RU" sz="3200" dirty="0" smtClean="0"/>
                        <a:t>Дата</a:t>
                      </a:r>
                      <a:endParaRPr lang="ru-RU" sz="3200" dirty="0"/>
                    </a:p>
                  </a:txBody>
                  <a:tcPr/>
                </a:tc>
                <a:tc>
                  <a:txBody>
                    <a:bodyPr/>
                    <a:lstStyle/>
                    <a:p>
                      <a:pPr algn="ctr"/>
                      <a:r>
                        <a:rPr lang="ru-RU" sz="3200" dirty="0" smtClean="0"/>
                        <a:t>ОГЭ</a:t>
                      </a:r>
                      <a:endParaRPr lang="ru-RU" sz="3200" dirty="0"/>
                    </a:p>
                  </a:txBody>
                  <a:tcPr/>
                </a:tc>
                <a:tc>
                  <a:txBody>
                    <a:bodyPr/>
                    <a:lstStyle/>
                    <a:p>
                      <a:pPr algn="ctr"/>
                      <a:r>
                        <a:rPr lang="ru-RU" sz="3200" dirty="0" smtClean="0"/>
                        <a:t>ГВЭ</a:t>
                      </a:r>
                      <a:endParaRPr lang="ru-RU" sz="3200" dirty="0"/>
                    </a:p>
                  </a:txBody>
                  <a:tcPr/>
                </a:tc>
              </a:tr>
              <a:tr h="808138">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20 </a:t>
                      </a:r>
                      <a:r>
                        <a:rPr lang="ru-RU" sz="2400" dirty="0" smtClean="0">
                          <a:solidFill>
                            <a:schemeClr val="tx2"/>
                          </a:solidFill>
                          <a:latin typeface="Times New Roman" panose="02020603050405020304" pitchFamily="18" charset="0"/>
                          <a:cs typeface="Times New Roman" panose="02020603050405020304" pitchFamily="18" charset="0"/>
                        </a:rPr>
                        <a:t>мая</a:t>
                      </a:r>
                      <a:r>
                        <a:rPr lang="ru-RU" sz="2400" baseline="0" dirty="0" smtClean="0">
                          <a:solidFill>
                            <a:schemeClr val="tx2"/>
                          </a:solidFill>
                          <a:latin typeface="Times New Roman" panose="02020603050405020304" pitchFamily="18" charset="0"/>
                          <a:cs typeface="Times New Roman" panose="02020603050405020304" pitchFamily="18" charset="0"/>
                        </a:rPr>
                        <a:t> </a:t>
                      </a:r>
                      <a:r>
                        <a:rPr lang="ru-RU" sz="2400" dirty="0" smtClean="0">
                          <a:solidFill>
                            <a:schemeClr val="tx2"/>
                          </a:solidFill>
                          <a:latin typeface="Times New Roman" panose="02020603050405020304" pitchFamily="18" charset="0"/>
                          <a:cs typeface="Times New Roman" panose="02020603050405020304" pitchFamily="18" charset="0"/>
                        </a:rPr>
                        <a:t>(</a:t>
                      </a:r>
                      <a:r>
                        <a:rPr lang="ru-RU" sz="2400" dirty="0" err="1" smtClean="0">
                          <a:solidFill>
                            <a:schemeClr val="tx2"/>
                          </a:solidFill>
                          <a:latin typeface="Times New Roman" panose="02020603050405020304" pitchFamily="18" charset="0"/>
                          <a:cs typeface="Times New Roman" panose="02020603050405020304" pitchFamily="18" charset="0"/>
                        </a:rPr>
                        <a:t>пт</a:t>
                      </a:r>
                      <a:r>
                        <a:rPr lang="ru-RU" sz="2400" dirty="0" smtClean="0">
                          <a:solidFill>
                            <a:schemeClr val="tx2"/>
                          </a:solidFill>
                          <a:latin typeface="Times New Roman" panose="02020603050405020304" pitchFamily="18" charset="0"/>
                          <a:cs typeface="Times New Roman" panose="02020603050405020304" pitchFamily="18" charset="0"/>
                        </a:rPr>
                        <a:t>)</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иностранные языки</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chemeClr val="tx2"/>
                          </a:solidFill>
                          <a:effectLst/>
                          <a:uLnTx/>
                          <a:uFillTx/>
                          <a:latin typeface="Times New Roman" panose="02020603050405020304" pitchFamily="18" charset="0"/>
                          <a:cs typeface="Times New Roman" panose="02020603050405020304" pitchFamily="18" charset="0"/>
                        </a:rPr>
                        <a:t>иностранные языки</a:t>
                      </a:r>
                    </a:p>
                    <a:p>
                      <a:endParaRPr lang="ru-RU" sz="2400" dirty="0">
                        <a:solidFill>
                          <a:schemeClr val="tx2"/>
                        </a:solidFill>
                        <a:latin typeface="Times New Roman" panose="02020603050405020304" pitchFamily="18" charset="0"/>
                        <a:cs typeface="Times New Roman" panose="02020603050405020304" pitchFamily="18" charset="0"/>
                      </a:endParaRPr>
                    </a:p>
                  </a:txBody>
                  <a:tcPr/>
                </a:tc>
              </a:tr>
              <a:tr h="808138">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21</a:t>
                      </a:r>
                      <a:r>
                        <a:rPr lang="ru-RU" sz="2400" baseline="0" dirty="0" smtClean="0">
                          <a:solidFill>
                            <a:schemeClr val="tx2"/>
                          </a:solidFill>
                          <a:latin typeface="Times New Roman" panose="02020603050405020304" pitchFamily="18" charset="0"/>
                          <a:cs typeface="Times New Roman" panose="02020603050405020304" pitchFamily="18" charset="0"/>
                        </a:rPr>
                        <a:t> </a:t>
                      </a:r>
                      <a:r>
                        <a:rPr lang="ru-RU" sz="2400" baseline="0" dirty="0" smtClean="0">
                          <a:solidFill>
                            <a:schemeClr val="tx2"/>
                          </a:solidFill>
                          <a:latin typeface="Times New Roman" panose="02020603050405020304" pitchFamily="18" charset="0"/>
                          <a:cs typeface="Times New Roman" panose="02020603050405020304" pitchFamily="18" charset="0"/>
                        </a:rPr>
                        <a:t>мая (</a:t>
                      </a:r>
                      <a:r>
                        <a:rPr lang="ru-RU" sz="2400" baseline="0" dirty="0" err="1" smtClean="0">
                          <a:solidFill>
                            <a:schemeClr val="tx2"/>
                          </a:solidFill>
                          <a:latin typeface="Times New Roman" panose="02020603050405020304" pitchFamily="18" charset="0"/>
                          <a:cs typeface="Times New Roman" panose="02020603050405020304" pitchFamily="18" charset="0"/>
                        </a:rPr>
                        <a:t>сб</a:t>
                      </a:r>
                      <a:r>
                        <a:rPr lang="ru-RU" sz="2400" baseline="0" dirty="0" smtClean="0">
                          <a:solidFill>
                            <a:schemeClr val="tx2"/>
                          </a:solidFill>
                          <a:latin typeface="Times New Roman" panose="02020603050405020304" pitchFamily="18" charset="0"/>
                          <a:cs typeface="Times New Roman" panose="02020603050405020304" pitchFamily="18" charset="0"/>
                        </a:rPr>
                        <a:t>)</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chemeClr val="tx2"/>
                          </a:solidFill>
                          <a:effectLst/>
                          <a:uLnTx/>
                          <a:uFillTx/>
                          <a:latin typeface="Times New Roman" panose="02020603050405020304" pitchFamily="18" charset="0"/>
                          <a:cs typeface="Times New Roman" panose="02020603050405020304" pitchFamily="18" charset="0"/>
                        </a:rPr>
                        <a:t>иностранные языки</a:t>
                      </a:r>
                    </a:p>
                    <a:p>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иностранные языки</a:t>
                      </a:r>
                    </a:p>
                    <a:p>
                      <a:endParaRPr lang="ru-RU" sz="2400" dirty="0">
                        <a:solidFill>
                          <a:schemeClr val="tx2"/>
                        </a:solidFill>
                        <a:latin typeface="Times New Roman" panose="02020603050405020304" pitchFamily="18" charset="0"/>
                        <a:cs typeface="Times New Roman" panose="02020603050405020304" pitchFamily="18" charset="0"/>
                      </a:endParaRPr>
                    </a:p>
                  </a:txBody>
                  <a:tcPr/>
                </a:tc>
              </a:tr>
              <a:tr h="808138">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24 </a:t>
                      </a:r>
                      <a:r>
                        <a:rPr lang="ru-RU" sz="2400" dirty="0" smtClean="0">
                          <a:solidFill>
                            <a:schemeClr val="tx2"/>
                          </a:solidFill>
                          <a:latin typeface="Times New Roman" panose="02020603050405020304" pitchFamily="18" charset="0"/>
                          <a:cs typeface="Times New Roman" panose="02020603050405020304" pitchFamily="18" charset="0"/>
                        </a:rPr>
                        <a:t>мая</a:t>
                      </a:r>
                      <a:r>
                        <a:rPr lang="ru-RU" sz="2400" baseline="0" dirty="0" smtClean="0">
                          <a:solidFill>
                            <a:schemeClr val="tx2"/>
                          </a:solidFill>
                          <a:latin typeface="Times New Roman" panose="02020603050405020304" pitchFamily="18" charset="0"/>
                          <a:cs typeface="Times New Roman" panose="02020603050405020304" pitchFamily="18" charset="0"/>
                        </a:rPr>
                        <a:t> </a:t>
                      </a:r>
                      <a:r>
                        <a:rPr lang="ru-RU" sz="2400" dirty="0" smtClean="0">
                          <a:solidFill>
                            <a:schemeClr val="tx2"/>
                          </a:solidFill>
                          <a:latin typeface="Times New Roman" panose="02020603050405020304" pitchFamily="18" charset="0"/>
                          <a:cs typeface="Times New Roman" panose="02020603050405020304" pitchFamily="18" charset="0"/>
                        </a:rPr>
                        <a:t>(</a:t>
                      </a:r>
                      <a:r>
                        <a:rPr lang="ru-RU" sz="2400" dirty="0" err="1" smtClean="0">
                          <a:solidFill>
                            <a:schemeClr val="tx2"/>
                          </a:solidFill>
                          <a:latin typeface="Times New Roman" panose="02020603050405020304" pitchFamily="18" charset="0"/>
                          <a:cs typeface="Times New Roman" panose="02020603050405020304" pitchFamily="18" charset="0"/>
                        </a:rPr>
                        <a:t>вт</a:t>
                      </a:r>
                      <a:r>
                        <a:rPr lang="ru-RU" sz="2400" dirty="0" smtClean="0">
                          <a:solidFill>
                            <a:schemeClr val="tx2"/>
                          </a:solidFill>
                          <a:latin typeface="Times New Roman" panose="02020603050405020304" pitchFamily="18" charset="0"/>
                          <a:cs typeface="Times New Roman" panose="02020603050405020304" pitchFamily="18" charset="0"/>
                        </a:rPr>
                        <a:t>)</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математика</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математика</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r>
              <a:tr h="808138">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27 мая (</a:t>
                      </a:r>
                      <a:r>
                        <a:rPr lang="ru-RU" sz="2400" dirty="0" err="1" smtClean="0">
                          <a:solidFill>
                            <a:schemeClr val="tx2"/>
                          </a:solidFill>
                          <a:latin typeface="Times New Roman" panose="02020603050405020304" pitchFamily="18" charset="0"/>
                          <a:cs typeface="Times New Roman" panose="02020603050405020304" pitchFamily="18" charset="0"/>
                        </a:rPr>
                        <a:t>пт</a:t>
                      </a:r>
                      <a:r>
                        <a:rPr lang="ru-RU" sz="2400" dirty="0" smtClean="0">
                          <a:solidFill>
                            <a:schemeClr val="tx2"/>
                          </a:solidFill>
                          <a:latin typeface="Times New Roman" panose="02020603050405020304" pitchFamily="18" charset="0"/>
                          <a:cs typeface="Times New Roman" panose="02020603050405020304" pitchFamily="18" charset="0"/>
                        </a:rPr>
                        <a:t>)</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b="0" i="0" dirty="0" smtClean="0">
                          <a:solidFill>
                            <a:schemeClr val="tx2"/>
                          </a:solidFill>
                          <a:effectLst/>
                          <a:latin typeface="Times New Roman" panose="02020603050405020304" pitchFamily="18" charset="0"/>
                          <a:cs typeface="Times New Roman" panose="02020603050405020304" pitchFamily="18" charset="0"/>
                        </a:rPr>
                        <a:t>обществознание</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обществознание</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r>
              <a:tr h="1167311">
                <a:tc>
                  <a:txBody>
                    <a:bodyPr/>
                    <a:lstStyle/>
                    <a:p>
                      <a:r>
                        <a:rPr lang="ru-RU" sz="2400" dirty="0" smtClean="0">
                          <a:solidFill>
                            <a:schemeClr val="tx2"/>
                          </a:solidFill>
                          <a:latin typeface="Times New Roman" panose="02020603050405020304" pitchFamily="18" charset="0"/>
                          <a:cs typeface="Times New Roman" panose="02020603050405020304" pitchFamily="18" charset="0"/>
                        </a:rPr>
                        <a:t>1 </a:t>
                      </a:r>
                      <a:r>
                        <a:rPr lang="ru-RU" sz="2400" dirty="0" smtClean="0">
                          <a:solidFill>
                            <a:schemeClr val="tx2"/>
                          </a:solidFill>
                          <a:latin typeface="Times New Roman" panose="02020603050405020304" pitchFamily="18" charset="0"/>
                          <a:cs typeface="Times New Roman" panose="02020603050405020304" pitchFamily="18" charset="0"/>
                        </a:rPr>
                        <a:t>июня (ср</a:t>
                      </a:r>
                      <a:r>
                        <a:rPr lang="ru-RU" sz="2400" dirty="0" smtClean="0">
                          <a:solidFill>
                            <a:schemeClr val="tx2"/>
                          </a:solidFill>
                          <a:latin typeface="Times New Roman" panose="02020603050405020304" pitchFamily="18" charset="0"/>
                          <a:cs typeface="Times New Roman" panose="02020603050405020304" pitchFamily="18" charset="0"/>
                        </a:rPr>
                        <a:t>)</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история, </a:t>
                      </a: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физика, биология</a:t>
                      </a: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 химия</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история, физика, биология, химия</a:t>
                      </a:r>
                    </a:p>
                    <a:p>
                      <a:endParaRPr lang="ru-RU" sz="2400" dirty="0">
                        <a:solidFill>
                          <a:schemeClr val="tx2"/>
                        </a:solidFill>
                        <a:latin typeface="Times New Roman" panose="02020603050405020304" pitchFamily="18" charset="0"/>
                        <a:cs typeface="Times New Roman" panose="02020603050405020304" pitchFamily="18" charset="0"/>
                      </a:endParaRPr>
                    </a:p>
                  </a:txBody>
                  <a:tcPr/>
                </a:tc>
              </a:tr>
            </a:tbl>
          </a:graphicData>
        </a:graphic>
      </p:graphicFrame>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19</a:t>
            </a:fld>
            <a:endParaRPr lang="ru-RU" altLang="ko-KR"/>
          </a:p>
        </p:txBody>
      </p:sp>
      <p:sp>
        <p:nvSpPr>
          <p:cNvPr id="4" name="Заголовок 3"/>
          <p:cNvSpPr>
            <a:spLocks noGrp="1"/>
          </p:cNvSpPr>
          <p:nvPr>
            <p:ph type="title"/>
          </p:nvPr>
        </p:nvSpPr>
        <p:spPr/>
        <p:txBody>
          <a:bodyPr>
            <a:normAutofit/>
          </a:bodyPr>
          <a:lstStyle/>
          <a:p>
            <a:r>
              <a:rPr lang="ru-RU" b="1" dirty="0">
                <a:solidFill>
                  <a:schemeClr val="bg1"/>
                </a:solidFill>
                <a:latin typeface="Times New Roman" panose="02020603050405020304" pitchFamily="18" charset="0"/>
                <a:cs typeface="Times New Roman" panose="02020603050405020304" pitchFamily="18" charset="0"/>
              </a:rPr>
              <a:t>Расписание </a:t>
            </a:r>
            <a:r>
              <a:rPr lang="ru-RU" b="1" dirty="0" smtClean="0">
                <a:solidFill>
                  <a:schemeClr val="bg1"/>
                </a:solidFill>
                <a:latin typeface="Times New Roman" panose="02020603050405020304" pitchFamily="18" charset="0"/>
                <a:cs typeface="Times New Roman" panose="02020603050405020304" pitchFamily="18" charset="0"/>
              </a:rPr>
              <a:t>ОГЭ, ГВЭ </a:t>
            </a:r>
            <a:r>
              <a:rPr lang="ru-RU" b="1" dirty="0" smtClean="0">
                <a:solidFill>
                  <a:schemeClr val="bg1"/>
                </a:solidFill>
                <a:latin typeface="Times New Roman" panose="02020603050405020304" pitchFamily="18" charset="0"/>
                <a:cs typeface="Times New Roman" panose="02020603050405020304" pitchFamily="18" charset="0"/>
              </a:rPr>
              <a:t>2022</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0461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467544" y="1556792"/>
            <a:ext cx="8497888" cy="4525962"/>
          </a:xfrm>
        </p:spPr>
        <p:txBody>
          <a:bodyPr/>
          <a:lstStyle/>
          <a:p>
            <a:r>
              <a:rPr lang="ru-RU" dirty="0" smtClean="0">
                <a:latin typeface="Times New Roman"/>
                <a:ea typeface="Times New Roman"/>
              </a:rPr>
              <a:t>Приказ </a:t>
            </a:r>
            <a:r>
              <a:rPr lang="ru-RU" dirty="0">
                <a:latin typeface="Times New Roman"/>
                <a:ea typeface="Times New Roman"/>
              </a:rPr>
              <a:t>Министерства просвещения  Российской Федерации от 07.11.2018 № 189, </a:t>
            </a:r>
            <a:r>
              <a:rPr lang="ru-RU" dirty="0" err="1">
                <a:latin typeface="Times New Roman"/>
                <a:ea typeface="Times New Roman"/>
              </a:rPr>
              <a:t>Рособрнадзора</a:t>
            </a:r>
            <a:r>
              <a:rPr lang="ru-RU" dirty="0">
                <a:latin typeface="Times New Roman"/>
                <a:ea typeface="Times New Roman"/>
              </a:rPr>
              <a:t> от 07.11.2018 №</a:t>
            </a:r>
            <a:r>
              <a:rPr lang="ru-RU" dirty="0" smtClean="0">
                <a:latin typeface="Times New Roman"/>
                <a:ea typeface="Times New Roman"/>
              </a:rPr>
              <a:t>1513</a:t>
            </a:r>
            <a:r>
              <a:rPr lang="ru-RU" b="1" dirty="0">
                <a:solidFill>
                  <a:srgbClr val="4D4D4D"/>
                </a:solidFill>
                <a:latin typeface="Arial"/>
              </a:rPr>
              <a:t> </a:t>
            </a:r>
            <a:r>
              <a:rPr lang="ru-RU" b="1" dirty="0">
                <a:solidFill>
                  <a:srgbClr val="0070C0"/>
                </a:solidFill>
                <a:latin typeface="Times New Roman" panose="02020603050405020304" pitchFamily="18" charset="0"/>
                <a:cs typeface="Times New Roman" panose="02020603050405020304" pitchFamily="18" charset="0"/>
              </a:rPr>
              <a:t>"Об утверждении Порядка проведения государственной итоговой аттестации по образовательным программам основного общего образования"</a:t>
            </a:r>
          </a:p>
          <a:p>
            <a:pPr algn="just">
              <a:defRPr/>
            </a:pPr>
            <a:r>
              <a:rPr lang="ru-RU" dirty="0" smtClean="0">
                <a:latin typeface="Times New Roman"/>
                <a:ea typeface="Times New Roman"/>
              </a:rPr>
              <a:t>Распоряжение Департамента образования Администрации Владимирской области от 03 декабря 2021 №1256 </a:t>
            </a:r>
            <a:r>
              <a:rPr lang="ru-RU" b="1" dirty="0" smtClean="0">
                <a:solidFill>
                  <a:srgbClr val="0070C0"/>
                </a:solidFill>
                <a:latin typeface="Times New Roman"/>
                <a:ea typeface="Times New Roman"/>
              </a:rPr>
              <a:t>«О проведении итогового собеседования в 9 классах на территории Владимирской области»</a:t>
            </a:r>
          </a:p>
        </p:txBody>
      </p:sp>
      <p:sp>
        <p:nvSpPr>
          <p:cNvPr id="4098" name="Номер слайда 3"/>
          <p:cNvSpPr>
            <a:spLocks noGrp="1"/>
          </p:cNvSpPr>
          <p:nvPr>
            <p:ph type="sldNum" sz="quarter" idx="12"/>
          </p:nvPr>
        </p:nvSpPr>
        <p:spPr>
          <a:noFill/>
        </p:spPr>
        <p:txBody>
          <a:bodyPr/>
          <a:lstStyle/>
          <a:p>
            <a:fld id="{EF075906-891B-4417-8D99-E124DE28EF76}" type="slidenum">
              <a:rPr lang="ru-RU" altLang="ko-KR" smtClean="0">
                <a:latin typeface="Gulim" pitchFamily="34" charset="-127"/>
                <a:ea typeface="Gulim" pitchFamily="34" charset="-127"/>
              </a:rPr>
              <a:pPr/>
              <a:t>2</a:t>
            </a:fld>
            <a:endParaRPr lang="ru-RU" altLang="ko-KR" smtClean="0">
              <a:latin typeface="Gulim" pitchFamily="34" charset="-127"/>
              <a:ea typeface="Gulim" pitchFamily="34" charset="-127"/>
            </a:endParaRPr>
          </a:p>
        </p:txBody>
      </p:sp>
      <p:sp>
        <p:nvSpPr>
          <p:cNvPr id="4099" name="Rectangle 2"/>
          <p:cNvSpPr>
            <a:spLocks noGrp="1" noChangeArrowheads="1"/>
          </p:cNvSpPr>
          <p:nvPr>
            <p:ph type="title"/>
          </p:nvPr>
        </p:nvSpPr>
        <p:spPr/>
        <p:txBody>
          <a:bodyPr/>
          <a:lstStyle/>
          <a:p>
            <a:pPr algn="ctr" eaLnBrk="1" hangingPunct="1"/>
            <a:r>
              <a:rPr lang="ru-RU" altLang="ru-RU" b="1" dirty="0" smtClean="0"/>
              <a:t>Нормативное обеспечение</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xmlns="" val="2931871293"/>
              </p:ext>
            </p:extLst>
          </p:nvPr>
        </p:nvGraphicFramePr>
        <p:xfrm>
          <a:off x="251520" y="2276872"/>
          <a:ext cx="8640961" cy="3920634"/>
        </p:xfrm>
        <a:graphic>
          <a:graphicData uri="http://schemas.openxmlformats.org/drawingml/2006/table">
            <a:tbl>
              <a:tblPr firstRow="1" bandRow="1">
                <a:tableStyleId>{5C22544A-7EE6-4342-B048-85BDC9FD1C3A}</a:tableStyleId>
              </a:tblPr>
              <a:tblGrid>
                <a:gridCol w="1584176"/>
                <a:gridCol w="3456384"/>
                <a:gridCol w="3600401"/>
              </a:tblGrid>
              <a:tr h="850924">
                <a:tc>
                  <a:txBody>
                    <a:bodyPr/>
                    <a:lstStyle/>
                    <a:p>
                      <a:pPr algn="ctr"/>
                      <a:r>
                        <a:rPr lang="ru-RU" sz="3200" dirty="0" smtClean="0"/>
                        <a:t>Дата</a:t>
                      </a:r>
                      <a:endParaRPr lang="ru-RU" sz="3200" dirty="0"/>
                    </a:p>
                  </a:txBody>
                  <a:tcPr/>
                </a:tc>
                <a:tc>
                  <a:txBody>
                    <a:bodyPr/>
                    <a:lstStyle/>
                    <a:p>
                      <a:pPr algn="ctr"/>
                      <a:r>
                        <a:rPr lang="ru-RU" sz="3200" dirty="0" smtClean="0"/>
                        <a:t>ОГЭ</a:t>
                      </a:r>
                      <a:endParaRPr lang="ru-RU" sz="3200" dirty="0"/>
                    </a:p>
                  </a:txBody>
                  <a:tcPr/>
                </a:tc>
                <a:tc>
                  <a:txBody>
                    <a:bodyPr/>
                    <a:lstStyle/>
                    <a:p>
                      <a:pPr algn="ctr"/>
                      <a:r>
                        <a:rPr lang="ru-RU" sz="3200" dirty="0" smtClean="0"/>
                        <a:t>ГВЭ</a:t>
                      </a:r>
                      <a:endParaRPr lang="ru-RU" sz="3200" dirty="0"/>
                    </a:p>
                  </a:txBody>
                  <a:tcPr/>
                </a:tc>
              </a:tr>
              <a:tr h="940495">
                <a:tc>
                  <a:txBody>
                    <a:bodyPr/>
                    <a:lstStyle/>
                    <a:p>
                      <a:r>
                        <a:rPr lang="ru-RU" sz="2400" b="1" dirty="0" smtClean="0">
                          <a:solidFill>
                            <a:schemeClr val="tx2"/>
                          </a:solidFill>
                          <a:latin typeface="Times New Roman" panose="02020603050405020304" pitchFamily="18" charset="0"/>
                          <a:cs typeface="Times New Roman" panose="02020603050405020304" pitchFamily="18" charset="0"/>
                        </a:rPr>
                        <a:t>7июня</a:t>
                      </a:r>
                    </a:p>
                    <a:p>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b="1" dirty="0" err="1" smtClean="0">
                          <a:solidFill>
                            <a:schemeClr val="tx2"/>
                          </a:solidFill>
                          <a:latin typeface="Times New Roman" panose="02020603050405020304" pitchFamily="18" charset="0"/>
                          <a:cs typeface="Times New Roman" panose="02020603050405020304" pitchFamily="18" charset="0"/>
                        </a:rPr>
                        <a:t>вт</a:t>
                      </a:r>
                      <a:r>
                        <a:rPr lang="ru-RU" sz="2400" b="1" dirty="0" smtClean="0">
                          <a:solidFill>
                            <a:schemeClr val="tx2"/>
                          </a:solidFill>
                          <a:latin typeface="Times New Roman" panose="02020603050405020304" pitchFamily="18" charset="0"/>
                          <a:cs typeface="Times New Roman" panose="02020603050405020304" pitchFamily="18" charset="0"/>
                        </a:rPr>
                        <a:t>)</a:t>
                      </a:r>
                      <a:endParaRPr lang="ru-RU" sz="2400" b="1"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биология, информатика </a:t>
                      </a: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и ИКТ, </a:t>
                      </a: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география, химия</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биология, информатика и ИКТ, география, химия</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r>
              <a:tr h="940495">
                <a:tc>
                  <a:txBody>
                    <a:bodyPr/>
                    <a:lstStyle/>
                    <a:p>
                      <a:r>
                        <a:rPr lang="ru-RU" sz="2400" b="1" dirty="0" smtClean="0">
                          <a:solidFill>
                            <a:schemeClr val="tx2"/>
                          </a:solidFill>
                          <a:latin typeface="Times New Roman" panose="02020603050405020304" pitchFamily="18" charset="0"/>
                          <a:cs typeface="Times New Roman" panose="02020603050405020304" pitchFamily="18" charset="0"/>
                        </a:rPr>
                        <a:t>10 июня (</a:t>
                      </a:r>
                      <a:r>
                        <a:rPr lang="ru-RU" sz="2400" b="1" dirty="0" err="1" smtClean="0">
                          <a:solidFill>
                            <a:schemeClr val="tx2"/>
                          </a:solidFill>
                          <a:latin typeface="Times New Roman" panose="02020603050405020304" pitchFamily="18" charset="0"/>
                          <a:cs typeface="Times New Roman" panose="02020603050405020304" pitchFamily="18" charset="0"/>
                        </a:rPr>
                        <a:t>пт</a:t>
                      </a:r>
                      <a:r>
                        <a:rPr lang="ru-RU" sz="2400" b="1" dirty="0" smtClean="0">
                          <a:solidFill>
                            <a:schemeClr val="tx2"/>
                          </a:solidFill>
                          <a:latin typeface="Times New Roman" panose="02020603050405020304" pitchFamily="18" charset="0"/>
                          <a:cs typeface="Times New Roman" panose="02020603050405020304" pitchFamily="18" charset="0"/>
                        </a:rPr>
                        <a:t>)</a:t>
                      </a:r>
                      <a:endParaRPr lang="ru-RU" sz="2400" b="1"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b="0" i="0" dirty="0" smtClean="0">
                          <a:solidFill>
                            <a:schemeClr val="tx2"/>
                          </a:solidFill>
                          <a:effectLst/>
                          <a:latin typeface="Times New Roman" panose="02020603050405020304" pitchFamily="18" charset="0"/>
                          <a:cs typeface="Times New Roman" panose="02020603050405020304" pitchFamily="18" charset="0"/>
                        </a:rPr>
                        <a:t>литература, физика, информатика и ИКТ, география</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b="0" i="0" dirty="0" smtClean="0">
                          <a:solidFill>
                            <a:schemeClr val="tx2"/>
                          </a:solidFill>
                          <a:effectLst/>
                          <a:latin typeface="Times New Roman" panose="02020603050405020304" pitchFamily="18" charset="0"/>
                          <a:cs typeface="Times New Roman" panose="02020603050405020304" pitchFamily="18" charset="0"/>
                        </a:rPr>
                        <a:t>литература, физика, информатика и ИКТ, география</a:t>
                      </a:r>
                      <a:endParaRPr lang="ru-RU" sz="2400" dirty="0">
                        <a:solidFill>
                          <a:schemeClr val="tx2"/>
                        </a:solidFill>
                        <a:latin typeface="Times New Roman" panose="02020603050405020304" pitchFamily="18" charset="0"/>
                        <a:cs typeface="Times New Roman" panose="02020603050405020304" pitchFamily="18" charset="0"/>
                      </a:endParaRPr>
                    </a:p>
                  </a:txBody>
                  <a:tcPr/>
                </a:tc>
              </a:tr>
              <a:tr h="940495">
                <a:tc>
                  <a:txBody>
                    <a:bodyPr/>
                    <a:lstStyle/>
                    <a:p>
                      <a:r>
                        <a:rPr lang="ru-RU" sz="2400" b="1" dirty="0" smtClean="0">
                          <a:solidFill>
                            <a:schemeClr val="tx2"/>
                          </a:solidFill>
                          <a:latin typeface="Times New Roman" panose="02020603050405020304" pitchFamily="18" charset="0"/>
                          <a:cs typeface="Times New Roman" panose="02020603050405020304" pitchFamily="18" charset="0"/>
                        </a:rPr>
                        <a:t>15 июня</a:t>
                      </a:r>
                    </a:p>
                    <a:p>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b="1" dirty="0" err="1" smtClean="0">
                          <a:solidFill>
                            <a:schemeClr val="tx2"/>
                          </a:solidFill>
                          <a:latin typeface="Times New Roman" panose="02020603050405020304" pitchFamily="18" charset="0"/>
                          <a:cs typeface="Times New Roman" panose="02020603050405020304" pitchFamily="18" charset="0"/>
                        </a:rPr>
                        <a:t>вт</a:t>
                      </a:r>
                      <a:r>
                        <a:rPr lang="ru-RU" sz="2400" b="1" dirty="0" smtClean="0">
                          <a:solidFill>
                            <a:schemeClr val="tx2"/>
                          </a:solidFill>
                          <a:latin typeface="Times New Roman" panose="02020603050405020304" pitchFamily="18" charset="0"/>
                          <a:cs typeface="Times New Roman" panose="02020603050405020304" pitchFamily="18" charset="0"/>
                        </a:rPr>
                        <a:t>)</a:t>
                      </a:r>
                      <a:endParaRPr lang="ru-RU" sz="2400" b="1"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2400" b="0" i="0" dirty="0" smtClean="0">
                          <a:solidFill>
                            <a:schemeClr val="tx2"/>
                          </a:solidFill>
                          <a:effectLst/>
                          <a:latin typeface="Times New Roman" panose="02020603050405020304" pitchFamily="18" charset="0"/>
                          <a:cs typeface="Times New Roman" panose="02020603050405020304" pitchFamily="18" charset="0"/>
                        </a:rPr>
                        <a:t>русский</a:t>
                      </a:r>
                      <a:r>
                        <a:rPr lang="ru-RU" sz="2400" b="0" i="0" baseline="0" dirty="0" smtClean="0">
                          <a:solidFill>
                            <a:schemeClr val="tx2"/>
                          </a:solidFill>
                          <a:effectLst/>
                          <a:latin typeface="Times New Roman" panose="02020603050405020304" pitchFamily="18" charset="0"/>
                          <a:cs typeface="Times New Roman" panose="02020603050405020304" pitchFamily="18" charset="0"/>
                        </a:rPr>
                        <a:t> язык</a:t>
                      </a:r>
                      <a:endParaRPr lang="ru-RU" sz="240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073E87"/>
                          </a:solidFill>
                          <a:effectLst/>
                          <a:uLnTx/>
                          <a:uFillTx/>
                          <a:latin typeface="Times New Roman" panose="02020603050405020304" pitchFamily="18" charset="0"/>
                          <a:cs typeface="Times New Roman" panose="02020603050405020304" pitchFamily="18" charset="0"/>
                        </a:rPr>
                        <a:t>русский язык</a:t>
                      </a:r>
                      <a:endParaRPr kumimoji="0" lang="ru-RU" sz="2400" b="0" i="0" u="none" strike="noStrike" kern="1200" cap="none" spc="0" normalizeH="0" baseline="0" noProof="0" dirty="0">
                        <a:ln>
                          <a:noFill/>
                        </a:ln>
                        <a:solidFill>
                          <a:srgbClr val="073E87"/>
                        </a:solidFill>
                        <a:effectLst/>
                        <a:uLnTx/>
                        <a:uFillTx/>
                        <a:latin typeface="Times New Roman" panose="02020603050405020304" pitchFamily="18" charset="0"/>
                        <a:cs typeface="Times New Roman" panose="02020603050405020304" pitchFamily="18" charset="0"/>
                      </a:endParaRPr>
                    </a:p>
                  </a:txBody>
                  <a:tcPr/>
                </a:tc>
              </a:tr>
            </a:tbl>
          </a:graphicData>
        </a:graphic>
      </p:graphicFrame>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20</a:t>
            </a:fld>
            <a:endParaRPr lang="ru-RU" altLang="ko-KR"/>
          </a:p>
        </p:txBody>
      </p:sp>
      <p:sp>
        <p:nvSpPr>
          <p:cNvPr id="4" name="Заголовок 3"/>
          <p:cNvSpPr>
            <a:spLocks noGrp="1"/>
          </p:cNvSpPr>
          <p:nvPr>
            <p:ph type="title"/>
          </p:nvPr>
        </p:nvSpPr>
        <p:spPr/>
        <p:txBody>
          <a:bodyPr/>
          <a:lstStyle/>
          <a:p>
            <a:r>
              <a:rPr lang="ru-RU" b="1" dirty="0">
                <a:solidFill>
                  <a:prstClr val="white"/>
                </a:solidFill>
                <a:latin typeface="Times New Roman" panose="02020603050405020304" pitchFamily="18" charset="0"/>
                <a:cs typeface="Times New Roman" panose="02020603050405020304" pitchFamily="18" charset="0"/>
              </a:rPr>
              <a:t>Расписание ОГЭ, ГВЭ </a:t>
            </a:r>
            <a:r>
              <a:rPr lang="ru-RU" b="1" dirty="0" smtClean="0">
                <a:solidFill>
                  <a:prstClr val="white"/>
                </a:solidFill>
                <a:latin typeface="Times New Roman" panose="02020603050405020304" pitchFamily="18" charset="0"/>
                <a:cs typeface="Times New Roman" panose="02020603050405020304" pitchFamily="18" charset="0"/>
              </a:rPr>
              <a:t>2022</a:t>
            </a:r>
            <a:endParaRPr lang="ru-RU" dirty="0"/>
          </a:p>
        </p:txBody>
      </p:sp>
    </p:spTree>
    <p:extLst>
      <p:ext uri="{BB962C8B-B14F-4D97-AF65-F5344CB8AC3E}">
        <p14:creationId xmlns:p14="http://schemas.microsoft.com/office/powerpoint/2010/main" xmlns="" val="3692119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xmlns="" val="2238361546"/>
              </p:ext>
            </p:extLst>
          </p:nvPr>
        </p:nvGraphicFramePr>
        <p:xfrm>
          <a:off x="0" y="1268760"/>
          <a:ext cx="9143999" cy="5868720"/>
        </p:xfrm>
        <a:graphic>
          <a:graphicData uri="http://schemas.openxmlformats.org/drawingml/2006/table">
            <a:tbl>
              <a:tblPr firstRow="1" bandRow="1">
                <a:tableStyleId>{5C22544A-7EE6-4342-B048-85BDC9FD1C3A}</a:tableStyleId>
              </a:tblPr>
              <a:tblGrid>
                <a:gridCol w="1306286"/>
                <a:gridCol w="3993807"/>
                <a:gridCol w="3843906"/>
              </a:tblGrid>
              <a:tr h="672368">
                <a:tc>
                  <a:txBody>
                    <a:bodyPr/>
                    <a:lstStyle/>
                    <a:p>
                      <a:pPr algn="ctr"/>
                      <a:r>
                        <a:rPr lang="ru-RU" sz="3200" dirty="0" smtClean="0"/>
                        <a:t>Дата</a:t>
                      </a:r>
                      <a:endParaRPr lang="ru-RU" sz="3200" dirty="0"/>
                    </a:p>
                  </a:txBody>
                  <a:tcPr/>
                </a:tc>
                <a:tc>
                  <a:txBody>
                    <a:bodyPr/>
                    <a:lstStyle/>
                    <a:p>
                      <a:pPr algn="ctr"/>
                      <a:r>
                        <a:rPr lang="ru-RU" sz="3200" dirty="0" smtClean="0"/>
                        <a:t>ОГЭ</a:t>
                      </a:r>
                      <a:endParaRPr lang="ru-RU" sz="3200" dirty="0"/>
                    </a:p>
                  </a:txBody>
                  <a:tcPr/>
                </a:tc>
                <a:tc>
                  <a:txBody>
                    <a:bodyPr/>
                    <a:lstStyle/>
                    <a:p>
                      <a:pPr algn="ctr"/>
                      <a:r>
                        <a:rPr lang="ru-RU" sz="3200" dirty="0" smtClean="0"/>
                        <a:t>ГВЭ</a:t>
                      </a:r>
                      <a:endParaRPr lang="ru-RU" sz="3200" dirty="0"/>
                    </a:p>
                  </a:txBody>
                  <a:tcPr/>
                </a:tc>
              </a:tr>
              <a:tr h="976308">
                <a:tc>
                  <a:txBody>
                    <a:bodyPr/>
                    <a:lstStyle/>
                    <a:p>
                      <a:r>
                        <a:rPr lang="ru-RU" sz="1800" b="1" dirty="0" smtClean="0">
                          <a:solidFill>
                            <a:schemeClr val="tx2"/>
                          </a:solidFill>
                          <a:latin typeface="Times New Roman" panose="02020603050405020304" pitchFamily="18" charset="0"/>
                          <a:cs typeface="Times New Roman" panose="02020603050405020304" pitchFamily="18" charset="0"/>
                        </a:rPr>
                        <a:t>27 июня (</a:t>
                      </a:r>
                      <a:r>
                        <a:rPr lang="ru-RU" sz="1800" b="1" dirty="0" err="1" smtClean="0">
                          <a:solidFill>
                            <a:schemeClr val="tx2"/>
                          </a:solidFill>
                          <a:latin typeface="Times New Roman" panose="02020603050405020304" pitchFamily="18" charset="0"/>
                          <a:cs typeface="Times New Roman" panose="02020603050405020304" pitchFamily="18" charset="0"/>
                        </a:rPr>
                        <a:t>пн</a:t>
                      </a:r>
                      <a:r>
                        <a:rPr lang="ru-RU" sz="1800" b="1" dirty="0" smtClean="0">
                          <a:solidFill>
                            <a:schemeClr val="tx2"/>
                          </a:solidFill>
                          <a:latin typeface="Times New Roman" panose="02020603050405020304" pitchFamily="18" charset="0"/>
                          <a:cs typeface="Times New Roman" panose="02020603050405020304" pitchFamily="18" charset="0"/>
                        </a:rPr>
                        <a:t>)</a:t>
                      </a:r>
                      <a:endParaRPr lang="ru-RU" sz="1800" b="1"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1800" b="0" i="0" dirty="0" smtClean="0">
                          <a:solidFill>
                            <a:schemeClr val="tx2"/>
                          </a:solidFill>
                          <a:effectLst/>
                          <a:latin typeface="Times New Roman" panose="02020603050405020304" pitchFamily="18" charset="0"/>
                          <a:cs typeface="Times New Roman" panose="02020603050405020304" pitchFamily="18" charset="0"/>
                        </a:rPr>
                        <a:t>по всем учебным предметам (кроме русского языка и математики)</a:t>
                      </a:r>
                      <a:endParaRPr lang="ru-RU" sz="1800" b="0" i="0" dirty="0">
                        <a:solidFill>
                          <a:schemeClr val="tx2"/>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chemeClr val="tx2"/>
                          </a:solidFill>
                          <a:effectLst/>
                          <a:uLnTx/>
                          <a:uFillTx/>
                          <a:latin typeface="Times New Roman" panose="02020603050405020304" pitchFamily="18" charset="0"/>
                          <a:cs typeface="Times New Roman" panose="02020603050405020304" pitchFamily="18" charset="0"/>
                        </a:rPr>
                        <a:t>по всем учебным предметам (кроме русского языка и математики)</a:t>
                      </a:r>
                    </a:p>
                  </a:txBody>
                  <a:tcPr/>
                </a:tc>
              </a:tr>
              <a:tr h="683416">
                <a:tc>
                  <a:txBody>
                    <a:bodyPr/>
                    <a:lstStyle/>
                    <a:p>
                      <a:r>
                        <a:rPr lang="ru-RU" sz="1800" b="1" dirty="0" smtClean="0">
                          <a:solidFill>
                            <a:schemeClr val="tx2"/>
                          </a:solidFill>
                          <a:latin typeface="Times New Roman" panose="02020603050405020304" pitchFamily="18" charset="0"/>
                          <a:cs typeface="Times New Roman" panose="02020603050405020304" pitchFamily="18" charset="0"/>
                        </a:rPr>
                        <a:t>28 июня (</a:t>
                      </a:r>
                      <a:r>
                        <a:rPr lang="ru-RU" sz="1800" b="1" dirty="0" err="1" smtClean="0">
                          <a:solidFill>
                            <a:schemeClr val="tx2"/>
                          </a:solidFill>
                          <a:latin typeface="Times New Roman" panose="02020603050405020304" pitchFamily="18" charset="0"/>
                          <a:cs typeface="Times New Roman" panose="02020603050405020304" pitchFamily="18" charset="0"/>
                        </a:rPr>
                        <a:t>вт</a:t>
                      </a:r>
                      <a:r>
                        <a:rPr lang="ru-RU" sz="1800" b="1" dirty="0" smtClean="0">
                          <a:solidFill>
                            <a:schemeClr val="tx2"/>
                          </a:solidFill>
                          <a:latin typeface="Times New Roman" panose="02020603050405020304" pitchFamily="18" charset="0"/>
                          <a:cs typeface="Times New Roman" panose="02020603050405020304" pitchFamily="18" charset="0"/>
                        </a:rPr>
                        <a:t>)</a:t>
                      </a:r>
                      <a:endParaRPr lang="ru-RU" sz="1800" b="1"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1800" b="0" i="0" dirty="0" smtClean="0">
                          <a:solidFill>
                            <a:schemeClr val="tx2"/>
                          </a:solidFill>
                          <a:effectLst/>
                          <a:latin typeface="Times New Roman" panose="02020603050405020304" pitchFamily="18" charset="0"/>
                          <a:cs typeface="Times New Roman" panose="02020603050405020304" pitchFamily="18" charset="0"/>
                        </a:rPr>
                        <a:t>русский язык</a:t>
                      </a:r>
                      <a:endParaRPr lang="ru-RU" sz="1800" b="0" i="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sz="1800" b="0" i="0" dirty="0" smtClean="0">
                          <a:solidFill>
                            <a:schemeClr val="tx2"/>
                          </a:solidFill>
                          <a:effectLst/>
                          <a:latin typeface="Times New Roman" panose="02020603050405020304" pitchFamily="18" charset="0"/>
                          <a:cs typeface="Times New Roman" panose="02020603050405020304" pitchFamily="18" charset="0"/>
                        </a:rPr>
                        <a:t>русский язык</a:t>
                      </a:r>
                      <a:endParaRPr lang="ru-RU" sz="1800" b="0" i="0" dirty="0">
                        <a:solidFill>
                          <a:schemeClr val="tx2"/>
                        </a:solidFill>
                        <a:latin typeface="Times New Roman" panose="02020603050405020304" pitchFamily="18" charset="0"/>
                        <a:cs typeface="Times New Roman" panose="02020603050405020304" pitchFamily="18" charset="0"/>
                      </a:endParaRPr>
                    </a:p>
                  </a:txBody>
                  <a:tcPr/>
                </a:tc>
              </a:tr>
              <a:tr h="976308">
                <a:tc>
                  <a:txBody>
                    <a:bodyPr/>
                    <a:lstStyle/>
                    <a:p>
                      <a:r>
                        <a:rPr lang="ru-RU" sz="1800" b="1" dirty="0" smtClean="0">
                          <a:solidFill>
                            <a:schemeClr val="tx2"/>
                          </a:solidFill>
                          <a:latin typeface="Times New Roman" panose="02020603050405020304" pitchFamily="18" charset="0"/>
                          <a:cs typeface="Times New Roman" panose="02020603050405020304" pitchFamily="18" charset="0"/>
                        </a:rPr>
                        <a:t>29 июня (ср)</a:t>
                      </a:r>
                      <a:endParaRPr lang="ru-RU" sz="1800" b="1"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b="0" i="0" dirty="0" smtClean="0">
                          <a:solidFill>
                            <a:schemeClr val="tx2"/>
                          </a:solidFill>
                          <a:effectLst/>
                          <a:latin typeface="Times New Roman" panose="02020603050405020304" pitchFamily="18" charset="0"/>
                          <a:cs typeface="Times New Roman" panose="02020603050405020304" pitchFamily="18" charset="0"/>
                        </a:rPr>
                        <a:t>по всем учебным предметам (кроме русского языка и математики)</a:t>
                      </a:r>
                      <a:endParaRPr lang="ru-RU" sz="1800" b="0" i="0" dirty="0">
                        <a:solidFill>
                          <a:schemeClr val="tx2"/>
                        </a:solidFill>
                        <a:latin typeface="Times New Roman" panose="02020603050405020304" pitchFamily="18" charset="0"/>
                        <a:cs typeface="Times New Roman" panose="02020603050405020304" pitchFamily="18" charset="0"/>
                      </a:endParaRPr>
                    </a:p>
                  </a:txBody>
                  <a:tcPr/>
                </a:tc>
                <a:tc>
                  <a:txBody>
                    <a:bodyPr/>
                    <a:lstStyle/>
                    <a:p>
                      <a:r>
                        <a:rPr lang="ru-RU" b="0" i="0" dirty="0" smtClean="0">
                          <a:solidFill>
                            <a:schemeClr val="tx2"/>
                          </a:solidFill>
                          <a:effectLst/>
                          <a:latin typeface="Times New Roman" panose="02020603050405020304" pitchFamily="18" charset="0"/>
                          <a:cs typeface="Times New Roman" panose="02020603050405020304" pitchFamily="18" charset="0"/>
                        </a:rPr>
                        <a:t>по всем учебным предметам (кроме русского языка и математики)</a:t>
                      </a:r>
                      <a:endParaRPr lang="ru-RU" sz="1800" b="0" i="0" dirty="0">
                        <a:solidFill>
                          <a:schemeClr val="tx2"/>
                        </a:solidFill>
                        <a:latin typeface="Times New Roman" panose="02020603050405020304" pitchFamily="18" charset="0"/>
                        <a:cs typeface="Times New Roman" panose="02020603050405020304" pitchFamily="18" charset="0"/>
                      </a:endParaRPr>
                    </a:p>
                  </a:txBody>
                  <a:tcPr/>
                </a:tc>
              </a:tr>
              <a:tr h="672368">
                <a:tc>
                  <a:txBody>
                    <a:bodyPr/>
                    <a:lstStyle/>
                    <a:p>
                      <a:pPr algn="l" fontAlgn="t"/>
                      <a:r>
                        <a:rPr lang="ru-RU" b="1" dirty="0" smtClean="0">
                          <a:solidFill>
                            <a:schemeClr val="tx2"/>
                          </a:solidFill>
                          <a:effectLst/>
                          <a:latin typeface="Times New Roman" panose="02020603050405020304" pitchFamily="18" charset="0"/>
                          <a:cs typeface="Times New Roman" panose="02020603050405020304" pitchFamily="18" charset="0"/>
                        </a:rPr>
                        <a:t>30 </a:t>
                      </a:r>
                      <a:r>
                        <a:rPr lang="ru-RU" b="1" dirty="0">
                          <a:solidFill>
                            <a:schemeClr val="tx2"/>
                          </a:solidFill>
                          <a:effectLst/>
                          <a:latin typeface="Times New Roman" panose="02020603050405020304" pitchFamily="18" charset="0"/>
                          <a:cs typeface="Times New Roman" panose="02020603050405020304" pitchFamily="18" charset="0"/>
                        </a:rPr>
                        <a:t>июня </a:t>
                      </a:r>
                      <a:r>
                        <a:rPr lang="ru-RU" b="1" dirty="0" smtClean="0">
                          <a:solidFill>
                            <a:schemeClr val="tx2"/>
                          </a:solidFill>
                          <a:effectLst/>
                          <a:latin typeface="Times New Roman" panose="02020603050405020304" pitchFamily="18" charset="0"/>
                          <a:cs typeface="Times New Roman" panose="02020603050405020304" pitchFamily="18" charset="0"/>
                        </a:rPr>
                        <a:t>(</a:t>
                      </a:r>
                      <a:r>
                        <a:rPr lang="ru-RU" b="1" dirty="0" err="1" smtClean="0">
                          <a:solidFill>
                            <a:schemeClr val="tx2"/>
                          </a:solidFill>
                          <a:effectLst/>
                          <a:latin typeface="Times New Roman" panose="02020603050405020304" pitchFamily="18" charset="0"/>
                          <a:cs typeface="Times New Roman" panose="02020603050405020304" pitchFamily="18" charset="0"/>
                        </a:rPr>
                        <a:t>чт</a:t>
                      </a:r>
                      <a:r>
                        <a:rPr lang="ru-RU" b="1" dirty="0" smtClean="0">
                          <a:solidFill>
                            <a:schemeClr val="tx2"/>
                          </a:solidFill>
                          <a:effectLst/>
                          <a:latin typeface="Times New Roman" panose="02020603050405020304" pitchFamily="18" charset="0"/>
                          <a:cs typeface="Times New Roman" panose="02020603050405020304" pitchFamily="18" charset="0"/>
                        </a:rPr>
                        <a:t>)</a:t>
                      </a:r>
                      <a:endParaRPr lang="ru-RU" b="1" dirty="0">
                        <a:solidFill>
                          <a:schemeClr val="tx2"/>
                        </a:solidFill>
                        <a:effectLst/>
                        <a:latin typeface="Times New Roman" panose="02020603050405020304" pitchFamily="18" charset="0"/>
                        <a:cs typeface="Times New Roman" panose="02020603050405020304" pitchFamily="18" charset="0"/>
                      </a:endParaRP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математика</a:t>
                      </a:r>
                      <a:endParaRPr lang="ru-RU" b="0" i="0" dirty="0">
                        <a:solidFill>
                          <a:schemeClr val="tx2"/>
                        </a:solidFill>
                        <a:effectLst/>
                        <a:latin typeface="Times New Roman" panose="02020603050405020304" pitchFamily="18" charset="0"/>
                        <a:cs typeface="Times New Roman" panose="02020603050405020304" pitchFamily="18" charset="0"/>
                      </a:endParaRP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математика</a:t>
                      </a:r>
                      <a:endParaRPr lang="ru-RU" b="0" i="0" dirty="0">
                        <a:solidFill>
                          <a:schemeClr val="tx2"/>
                        </a:solidFill>
                        <a:effectLst/>
                        <a:latin typeface="Times New Roman" panose="02020603050405020304" pitchFamily="18" charset="0"/>
                        <a:cs typeface="Times New Roman" panose="02020603050405020304" pitchFamily="18" charset="0"/>
                      </a:endParaRPr>
                    </a:p>
                  </a:txBody>
                  <a:tcPr marL="180975" marR="180975" marT="152400" marB="152400"/>
                </a:tc>
              </a:tr>
              <a:tr h="672368">
                <a:tc>
                  <a:txBody>
                    <a:bodyPr/>
                    <a:lstStyle/>
                    <a:p>
                      <a:pPr algn="l" fontAlgn="t"/>
                      <a:r>
                        <a:rPr lang="ru-RU" b="1" dirty="0" smtClean="0">
                          <a:solidFill>
                            <a:schemeClr val="tx2"/>
                          </a:solidFill>
                          <a:effectLst/>
                          <a:latin typeface="Times New Roman" panose="02020603050405020304" pitchFamily="18" charset="0"/>
                          <a:cs typeface="Times New Roman" panose="02020603050405020304" pitchFamily="18" charset="0"/>
                        </a:rPr>
                        <a:t>1 июля (</a:t>
                      </a:r>
                      <a:r>
                        <a:rPr lang="ru-RU" b="1" dirty="0" err="1" smtClean="0">
                          <a:solidFill>
                            <a:schemeClr val="tx2"/>
                          </a:solidFill>
                          <a:effectLst/>
                          <a:latin typeface="Times New Roman" panose="02020603050405020304" pitchFamily="18" charset="0"/>
                          <a:cs typeface="Times New Roman" panose="02020603050405020304" pitchFamily="18" charset="0"/>
                        </a:rPr>
                        <a:t>пт</a:t>
                      </a:r>
                      <a:r>
                        <a:rPr lang="ru-RU" b="1" dirty="0" smtClean="0">
                          <a:solidFill>
                            <a:schemeClr val="tx2"/>
                          </a:solidFill>
                          <a:effectLst/>
                          <a:latin typeface="Times New Roman" panose="02020603050405020304" pitchFamily="18" charset="0"/>
                          <a:cs typeface="Times New Roman" panose="02020603050405020304" pitchFamily="18" charset="0"/>
                        </a:rPr>
                        <a:t>)</a:t>
                      </a:r>
                      <a:endParaRPr lang="ru-RU" b="1" dirty="0">
                        <a:solidFill>
                          <a:schemeClr val="tx2"/>
                        </a:solidFill>
                        <a:effectLst/>
                        <a:latin typeface="Times New Roman" panose="02020603050405020304" pitchFamily="18" charset="0"/>
                        <a:cs typeface="Times New Roman" panose="02020603050405020304" pitchFamily="18" charset="0"/>
                      </a:endParaRP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по </a:t>
                      </a:r>
                      <a:r>
                        <a:rPr lang="ru-RU" b="0" i="0" dirty="0">
                          <a:solidFill>
                            <a:schemeClr val="tx2"/>
                          </a:solidFill>
                          <a:effectLst/>
                          <a:latin typeface="Times New Roman" panose="02020603050405020304" pitchFamily="18" charset="0"/>
                          <a:cs typeface="Times New Roman" panose="02020603050405020304" pitchFamily="18" charset="0"/>
                        </a:rPr>
                        <a:t>всем учебным предметам</a:t>
                      </a: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по </a:t>
                      </a:r>
                      <a:r>
                        <a:rPr lang="ru-RU" b="0" i="0" dirty="0">
                          <a:solidFill>
                            <a:schemeClr val="tx2"/>
                          </a:solidFill>
                          <a:effectLst/>
                          <a:latin typeface="Times New Roman" panose="02020603050405020304" pitchFamily="18" charset="0"/>
                          <a:cs typeface="Times New Roman" panose="02020603050405020304" pitchFamily="18" charset="0"/>
                        </a:rPr>
                        <a:t>всем учебным предметам</a:t>
                      </a:r>
                    </a:p>
                  </a:txBody>
                  <a:tcPr marL="180975" marR="180975" marT="152400" marB="152400"/>
                </a:tc>
              </a:tr>
              <a:tr h="672368">
                <a:tc>
                  <a:txBody>
                    <a:bodyPr/>
                    <a:lstStyle/>
                    <a:p>
                      <a:pPr algn="l" fontAlgn="t"/>
                      <a:r>
                        <a:rPr lang="ru-RU" b="1" dirty="0" smtClean="0">
                          <a:solidFill>
                            <a:schemeClr val="tx2"/>
                          </a:solidFill>
                          <a:effectLst/>
                          <a:latin typeface="Times New Roman" panose="02020603050405020304" pitchFamily="18" charset="0"/>
                          <a:cs typeface="Times New Roman" panose="02020603050405020304" pitchFamily="18" charset="0"/>
                        </a:rPr>
                        <a:t>2</a:t>
                      </a:r>
                      <a:r>
                        <a:rPr lang="ru-RU" b="1" baseline="0" dirty="0" smtClean="0">
                          <a:solidFill>
                            <a:schemeClr val="tx2"/>
                          </a:solidFill>
                          <a:effectLst/>
                          <a:latin typeface="Times New Roman" panose="02020603050405020304" pitchFamily="18" charset="0"/>
                          <a:cs typeface="Times New Roman" panose="02020603050405020304" pitchFamily="18" charset="0"/>
                        </a:rPr>
                        <a:t> </a:t>
                      </a:r>
                      <a:r>
                        <a:rPr lang="ru-RU" b="1" dirty="0" smtClean="0">
                          <a:solidFill>
                            <a:schemeClr val="tx2"/>
                          </a:solidFill>
                          <a:effectLst/>
                          <a:latin typeface="Times New Roman" panose="02020603050405020304" pitchFamily="18" charset="0"/>
                          <a:cs typeface="Times New Roman" panose="02020603050405020304" pitchFamily="18" charset="0"/>
                        </a:rPr>
                        <a:t>июля (</a:t>
                      </a:r>
                      <a:r>
                        <a:rPr lang="ru-RU" b="1" dirty="0" err="1" smtClean="0">
                          <a:solidFill>
                            <a:schemeClr val="tx2"/>
                          </a:solidFill>
                          <a:effectLst/>
                          <a:latin typeface="Times New Roman" panose="02020603050405020304" pitchFamily="18" charset="0"/>
                          <a:cs typeface="Times New Roman" panose="02020603050405020304" pitchFamily="18" charset="0"/>
                        </a:rPr>
                        <a:t>сб</a:t>
                      </a:r>
                      <a:r>
                        <a:rPr lang="ru-RU" b="1" dirty="0" smtClean="0">
                          <a:solidFill>
                            <a:schemeClr val="tx2"/>
                          </a:solidFill>
                          <a:effectLst/>
                          <a:latin typeface="Times New Roman" panose="02020603050405020304" pitchFamily="18" charset="0"/>
                          <a:cs typeface="Times New Roman" panose="02020603050405020304" pitchFamily="18" charset="0"/>
                        </a:rPr>
                        <a:t>)</a:t>
                      </a:r>
                      <a:endParaRPr lang="ru-RU" b="1" dirty="0">
                        <a:solidFill>
                          <a:schemeClr val="tx2"/>
                        </a:solidFill>
                        <a:effectLst/>
                        <a:latin typeface="Times New Roman" panose="02020603050405020304" pitchFamily="18" charset="0"/>
                        <a:cs typeface="Times New Roman" panose="02020603050405020304" pitchFamily="18" charset="0"/>
                      </a:endParaRP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по </a:t>
                      </a:r>
                      <a:r>
                        <a:rPr lang="ru-RU" b="0" i="0" dirty="0">
                          <a:solidFill>
                            <a:schemeClr val="tx2"/>
                          </a:solidFill>
                          <a:effectLst/>
                          <a:latin typeface="Times New Roman" panose="02020603050405020304" pitchFamily="18" charset="0"/>
                          <a:cs typeface="Times New Roman" panose="02020603050405020304" pitchFamily="18" charset="0"/>
                        </a:rPr>
                        <a:t>всем учебным предметам</a:t>
                      </a:r>
                    </a:p>
                  </a:txBody>
                  <a:tcPr marL="180975" marR="180975" marT="152400" marB="152400"/>
                </a:tc>
                <a:tc>
                  <a:txBody>
                    <a:bodyPr/>
                    <a:lstStyle/>
                    <a:p>
                      <a:pPr algn="l" fontAlgn="t"/>
                      <a:r>
                        <a:rPr lang="ru-RU" b="0" i="0" dirty="0" smtClean="0">
                          <a:solidFill>
                            <a:schemeClr val="tx2"/>
                          </a:solidFill>
                          <a:effectLst/>
                          <a:latin typeface="Times New Roman" panose="02020603050405020304" pitchFamily="18" charset="0"/>
                          <a:cs typeface="Times New Roman" panose="02020603050405020304" pitchFamily="18" charset="0"/>
                        </a:rPr>
                        <a:t>по </a:t>
                      </a:r>
                      <a:r>
                        <a:rPr lang="ru-RU" b="0" i="0" dirty="0">
                          <a:solidFill>
                            <a:schemeClr val="tx2"/>
                          </a:solidFill>
                          <a:effectLst/>
                          <a:latin typeface="Times New Roman" panose="02020603050405020304" pitchFamily="18" charset="0"/>
                          <a:cs typeface="Times New Roman" panose="02020603050405020304" pitchFamily="18" charset="0"/>
                        </a:rPr>
                        <a:t>всем учебным предметам</a:t>
                      </a:r>
                    </a:p>
                  </a:txBody>
                  <a:tcPr marL="180975" marR="180975" marT="152400" marB="152400"/>
                </a:tc>
              </a:tr>
            </a:tbl>
          </a:graphicData>
        </a:graphic>
      </p:graphicFrame>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21</a:t>
            </a:fld>
            <a:endParaRPr lang="ru-RU" altLang="ko-KR"/>
          </a:p>
        </p:txBody>
      </p:sp>
      <p:sp>
        <p:nvSpPr>
          <p:cNvPr id="4" name="Заголовок 3"/>
          <p:cNvSpPr>
            <a:spLocks noGrp="1"/>
          </p:cNvSpPr>
          <p:nvPr>
            <p:ph type="title"/>
          </p:nvPr>
        </p:nvSpPr>
        <p:spPr>
          <a:xfrm>
            <a:off x="0" y="116632"/>
            <a:ext cx="8229600" cy="1080120"/>
          </a:xfrm>
        </p:spPr>
        <p:txBody>
          <a:bodyPr/>
          <a:lstStyle/>
          <a:p>
            <a:r>
              <a:rPr lang="ru-RU" b="1" dirty="0" smtClean="0">
                <a:latin typeface="Times New Roman" panose="02020603050405020304" pitchFamily="18" charset="0"/>
                <a:cs typeface="Times New Roman" panose="02020603050405020304" pitchFamily="18" charset="0"/>
              </a:rPr>
              <a:t>Резерв</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75104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lgn="ctr">
              <a:buNone/>
            </a:pPr>
            <a:r>
              <a:rPr lang="ru-RU" sz="8000" dirty="0" smtClean="0"/>
              <a:t>Спасибо за внимание!</a:t>
            </a:r>
            <a:endParaRPr lang="ru-RU" sz="8000"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22</a:t>
            </a:fld>
            <a:endParaRPr lang="ru-RU" altLang="ko-KR"/>
          </a:p>
        </p:txBody>
      </p:sp>
      <p:sp>
        <p:nvSpPr>
          <p:cNvPr id="4" name="Заголовок 3"/>
          <p:cNvSpPr>
            <a:spLocks noGrp="1"/>
          </p:cNvSpPr>
          <p:nvPr>
            <p:ph type="title"/>
          </p:nvPr>
        </p:nvSpPr>
        <p:spPr/>
        <p:txBody>
          <a:bodyPr/>
          <a:lstStyle/>
          <a:p>
            <a:endParaRPr lang="ru-RU"/>
          </a:p>
        </p:txBody>
      </p:sp>
    </p:spTree>
    <p:extLst>
      <p:ext uri="{BB962C8B-B14F-4D97-AF65-F5344CB8AC3E}">
        <p14:creationId xmlns:p14="http://schemas.microsoft.com/office/powerpoint/2010/main" xmlns="" val="1089070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43608" y="2564904"/>
            <a:ext cx="7408333" cy="3312368"/>
          </a:xfrm>
        </p:spPr>
        <p:txBody>
          <a:bodyPr>
            <a:noAutofit/>
          </a:bodyPr>
          <a:lstStyle/>
          <a:p>
            <a:pPr marL="0" indent="0" algn="ctr">
              <a:buNone/>
            </a:pPr>
            <a:r>
              <a:rPr lang="ru-RU" sz="4000" b="1" dirty="0" smtClean="0"/>
              <a:t>–условие допуска к государственной итоговой аттестации по образовательным программам основного общего образования</a:t>
            </a:r>
            <a:endParaRPr lang="ru-RU" sz="4000" b="1"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3</a:t>
            </a:fld>
            <a:endParaRPr lang="ru-RU" altLang="ko-KR"/>
          </a:p>
        </p:txBody>
      </p:sp>
      <p:sp>
        <p:nvSpPr>
          <p:cNvPr id="4" name="Заголовок 3"/>
          <p:cNvSpPr>
            <a:spLocks noGrp="1"/>
          </p:cNvSpPr>
          <p:nvPr>
            <p:ph type="title"/>
          </p:nvPr>
        </p:nvSpPr>
        <p:spPr/>
        <p:txBody>
          <a:bodyPr>
            <a:noAutofit/>
          </a:bodyPr>
          <a:lstStyle/>
          <a:p>
            <a:r>
              <a:rPr lang="ru-RU" sz="6000" b="1" dirty="0">
                <a:solidFill>
                  <a:schemeClr val="bg1"/>
                </a:solidFill>
              </a:rPr>
              <a:t>Итоговое собеседование</a:t>
            </a:r>
            <a:endParaRPr lang="ru-RU" sz="6000" dirty="0">
              <a:solidFill>
                <a:schemeClr val="bg1"/>
              </a:solidFill>
            </a:endParaRPr>
          </a:p>
        </p:txBody>
      </p:sp>
    </p:spTree>
    <p:extLst>
      <p:ext uri="{BB962C8B-B14F-4D97-AF65-F5344CB8AC3E}">
        <p14:creationId xmlns:p14="http://schemas.microsoft.com/office/powerpoint/2010/main" xmlns="" val="1282869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xmlns="" val="1651686702"/>
              </p:ext>
            </p:extLst>
          </p:nvPr>
        </p:nvGraphicFramePr>
        <p:xfrm>
          <a:off x="1259632" y="2708920"/>
          <a:ext cx="6281281" cy="3888429"/>
        </p:xfrm>
        <a:graphic>
          <a:graphicData uri="http://schemas.openxmlformats.org/drawingml/2006/table">
            <a:tbl>
              <a:tblPr firstRow="1" firstCol="1" bandRow="1"/>
              <a:tblGrid>
                <a:gridCol w="6281281"/>
              </a:tblGrid>
              <a:tr h="1296143">
                <a:tc>
                  <a:txBody>
                    <a:bodyPr/>
                    <a:lstStyle/>
                    <a:p>
                      <a:pPr>
                        <a:spcAft>
                          <a:spcPts val="0"/>
                        </a:spcAft>
                      </a:pPr>
                      <a:r>
                        <a:rPr lang="ru-RU" sz="2800" b="1" dirty="0">
                          <a:solidFill>
                            <a:schemeClr val="tx2"/>
                          </a:solidFill>
                          <a:effectLst/>
                          <a:latin typeface="Times New Roman"/>
                          <a:ea typeface="Times New Roman"/>
                        </a:rPr>
                        <a:t>основной </a:t>
                      </a:r>
                      <a:r>
                        <a:rPr lang="ru-RU" sz="2800" b="1" dirty="0" smtClean="0">
                          <a:solidFill>
                            <a:schemeClr val="tx2"/>
                          </a:solidFill>
                          <a:effectLst/>
                          <a:latin typeface="Times New Roman"/>
                          <a:ea typeface="Times New Roman"/>
                        </a:rPr>
                        <a:t>– 9 февраля </a:t>
                      </a:r>
                      <a:r>
                        <a:rPr lang="ru-RU" sz="2800" b="1" dirty="0" smtClean="0">
                          <a:solidFill>
                            <a:schemeClr val="tx2"/>
                          </a:solidFill>
                          <a:effectLst/>
                          <a:latin typeface="Times New Roman"/>
                          <a:ea typeface="Times New Roman"/>
                        </a:rPr>
                        <a:t>2022 </a:t>
                      </a:r>
                      <a:r>
                        <a:rPr lang="ru-RU" sz="2800" b="1" dirty="0">
                          <a:solidFill>
                            <a:schemeClr val="tx2"/>
                          </a:solidFill>
                          <a:effectLst/>
                          <a:latin typeface="Times New Roman"/>
                          <a:ea typeface="Times New Roman"/>
                        </a:rPr>
                        <a:t>года</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296143">
                <a:tc>
                  <a:txBody>
                    <a:bodyPr/>
                    <a:lstStyle/>
                    <a:p>
                      <a:pPr>
                        <a:spcAft>
                          <a:spcPts val="0"/>
                        </a:spcAft>
                      </a:pPr>
                      <a:r>
                        <a:rPr lang="ru-RU" sz="2800" b="1" dirty="0">
                          <a:solidFill>
                            <a:schemeClr val="tx2"/>
                          </a:solidFill>
                          <a:effectLst/>
                          <a:latin typeface="Times New Roman"/>
                          <a:ea typeface="Times New Roman"/>
                        </a:rPr>
                        <a:t>дополнительный - </a:t>
                      </a:r>
                      <a:r>
                        <a:rPr lang="ru-RU" sz="2800" b="1" dirty="0" smtClean="0">
                          <a:solidFill>
                            <a:schemeClr val="tx2"/>
                          </a:solidFill>
                          <a:effectLst/>
                          <a:latin typeface="Times New Roman"/>
                          <a:ea typeface="Times New Roman"/>
                        </a:rPr>
                        <a:t>09 </a:t>
                      </a:r>
                      <a:r>
                        <a:rPr lang="ru-RU" sz="2800" b="1" dirty="0">
                          <a:solidFill>
                            <a:schemeClr val="tx2"/>
                          </a:solidFill>
                          <a:effectLst/>
                          <a:latin typeface="Times New Roman"/>
                          <a:ea typeface="Times New Roman"/>
                        </a:rPr>
                        <a:t>марта </a:t>
                      </a:r>
                      <a:r>
                        <a:rPr lang="ru-RU" sz="2800" b="1" dirty="0" smtClean="0">
                          <a:solidFill>
                            <a:schemeClr val="tx2"/>
                          </a:solidFill>
                          <a:effectLst/>
                          <a:latin typeface="Times New Roman"/>
                          <a:ea typeface="Times New Roman"/>
                        </a:rPr>
                        <a:t>2022 </a:t>
                      </a:r>
                      <a:r>
                        <a:rPr lang="ru-RU" sz="2800" b="1" dirty="0">
                          <a:solidFill>
                            <a:schemeClr val="tx2"/>
                          </a:solidFill>
                          <a:effectLst/>
                          <a:latin typeface="Times New Roman"/>
                          <a:ea typeface="Times New Roman"/>
                        </a:rPr>
                        <a:t>года</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296143">
                <a:tc>
                  <a:txBody>
                    <a:bodyPr/>
                    <a:lstStyle/>
                    <a:p>
                      <a:pPr>
                        <a:spcAft>
                          <a:spcPts val="0"/>
                        </a:spcAft>
                      </a:pPr>
                      <a:r>
                        <a:rPr lang="ru-RU" sz="2800" b="1" dirty="0">
                          <a:solidFill>
                            <a:schemeClr val="tx2"/>
                          </a:solidFill>
                          <a:effectLst/>
                          <a:latin typeface="Times New Roman"/>
                          <a:ea typeface="Times New Roman"/>
                        </a:rPr>
                        <a:t>дополнительный - </a:t>
                      </a:r>
                      <a:r>
                        <a:rPr lang="ru-RU" sz="2800" b="1" dirty="0" smtClean="0">
                          <a:solidFill>
                            <a:schemeClr val="tx2"/>
                          </a:solidFill>
                          <a:effectLst/>
                          <a:latin typeface="Times New Roman"/>
                          <a:ea typeface="Times New Roman"/>
                        </a:rPr>
                        <a:t>16 </a:t>
                      </a:r>
                      <a:r>
                        <a:rPr lang="ru-RU" sz="2800" b="1" dirty="0">
                          <a:solidFill>
                            <a:schemeClr val="tx2"/>
                          </a:solidFill>
                          <a:effectLst/>
                          <a:latin typeface="Times New Roman"/>
                          <a:ea typeface="Times New Roman"/>
                        </a:rPr>
                        <a:t>мая </a:t>
                      </a:r>
                      <a:r>
                        <a:rPr lang="ru-RU" sz="2800" b="1" dirty="0" smtClean="0">
                          <a:solidFill>
                            <a:schemeClr val="tx2"/>
                          </a:solidFill>
                          <a:effectLst/>
                          <a:latin typeface="Times New Roman"/>
                          <a:ea typeface="Times New Roman"/>
                        </a:rPr>
                        <a:t>2022 </a:t>
                      </a:r>
                      <a:r>
                        <a:rPr lang="ru-RU" sz="2800" b="1" dirty="0">
                          <a:solidFill>
                            <a:schemeClr val="tx2"/>
                          </a:solidFill>
                          <a:effectLst/>
                          <a:latin typeface="Times New Roman"/>
                          <a:ea typeface="Times New Roman"/>
                        </a:rPr>
                        <a:t>года</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6148" name="Номер слайда 3"/>
          <p:cNvSpPr>
            <a:spLocks noGrp="1"/>
          </p:cNvSpPr>
          <p:nvPr>
            <p:ph type="sldNum" sz="quarter" idx="12"/>
          </p:nvPr>
        </p:nvSpPr>
        <p:spPr>
          <a:noFill/>
        </p:spPr>
        <p:txBody>
          <a:bodyPr/>
          <a:lstStyle/>
          <a:p>
            <a:fld id="{64E0C199-C403-47D5-87A9-F502FA031A5C}" type="slidenum">
              <a:rPr lang="ru-RU" altLang="ko-KR" smtClean="0">
                <a:latin typeface="Gulim" pitchFamily="34" charset="-127"/>
                <a:ea typeface="Gulim" pitchFamily="34" charset="-127"/>
              </a:rPr>
              <a:pPr/>
              <a:t>4</a:t>
            </a:fld>
            <a:endParaRPr lang="ru-RU" altLang="ko-KR" smtClean="0">
              <a:latin typeface="Gulim" pitchFamily="34" charset="-127"/>
              <a:ea typeface="Gulim" pitchFamily="34" charset="-127"/>
            </a:endParaRPr>
          </a:p>
        </p:txBody>
      </p:sp>
      <p:sp>
        <p:nvSpPr>
          <p:cNvPr id="2" name="Заголовок 1"/>
          <p:cNvSpPr>
            <a:spLocks noGrp="1"/>
          </p:cNvSpPr>
          <p:nvPr>
            <p:ph type="title"/>
          </p:nvPr>
        </p:nvSpPr>
        <p:spPr/>
        <p:txBody>
          <a:bodyPr>
            <a:normAutofit fontScale="90000"/>
          </a:bodyPr>
          <a:lstStyle/>
          <a:p>
            <a:pPr algn="ctr">
              <a:defRPr/>
            </a:pPr>
            <a:r>
              <a:rPr lang="ru-RU" b="1" dirty="0" smtClean="0">
                <a:solidFill>
                  <a:schemeClr val="bg1"/>
                </a:solidFill>
                <a:latin typeface="Times New Roman" pitchFamily="18" charset="0"/>
                <a:cs typeface="Times New Roman" pitchFamily="18" charset="0"/>
              </a:rPr>
              <a:t>Сроки проведения итогового собеседования</a:t>
            </a:r>
            <a:endParaRPr lang="ru-RU"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988840"/>
            <a:ext cx="8928991" cy="4320480"/>
          </a:xfrm>
        </p:spPr>
        <p:txBody>
          <a:bodyPr>
            <a:noAutofit/>
          </a:bodyPr>
          <a:lstStyle/>
          <a:p>
            <a:pPr marL="0" indent="0" algn="just">
              <a:spcAft>
                <a:spcPts val="0"/>
              </a:spcAft>
              <a:buNone/>
            </a:pPr>
            <a:r>
              <a:rPr lang="ru-RU" sz="1800" dirty="0" smtClean="0">
                <a:latin typeface="Times New Roman"/>
                <a:ea typeface="Times New Roman"/>
              </a:rPr>
              <a:t>Обучающиеся </a:t>
            </a:r>
            <a:r>
              <a:rPr lang="en-US" sz="1800" dirty="0">
                <a:latin typeface="Times New Roman"/>
                <a:ea typeface="Times New Roman"/>
              </a:rPr>
              <a:t>IX</a:t>
            </a:r>
            <a:r>
              <a:rPr lang="ru-RU" sz="1800" dirty="0">
                <a:latin typeface="Times New Roman"/>
                <a:ea typeface="Times New Roman"/>
              </a:rPr>
              <a:t> классов, в том числе </a:t>
            </a:r>
            <a:r>
              <a:rPr lang="ru-RU" sz="1800" dirty="0" smtClean="0">
                <a:latin typeface="Times New Roman"/>
                <a:ea typeface="Times New Roman"/>
              </a:rPr>
              <a:t>:</a:t>
            </a:r>
            <a:endParaRPr lang="ru-RU" sz="1800" dirty="0">
              <a:latin typeface="Times New Roman"/>
              <a:ea typeface="Times New Roman"/>
            </a:endParaRPr>
          </a:p>
          <a:p>
            <a:pPr indent="450215" algn="just">
              <a:spcAft>
                <a:spcPts val="0"/>
              </a:spcAft>
            </a:pPr>
            <a:r>
              <a:rPr lang="ru-RU" sz="1800" dirty="0" smtClean="0">
                <a:latin typeface="Times New Roman"/>
                <a:ea typeface="Times New Roman"/>
              </a:rPr>
              <a:t>лица, осваивающие </a:t>
            </a:r>
            <a:r>
              <a:rPr lang="ru-RU" sz="1800" dirty="0">
                <a:latin typeface="Times New Roman"/>
                <a:ea typeface="Times New Roman"/>
              </a:rPr>
              <a:t>образовательные программы основного общего образования в форме семейного образования, либо </a:t>
            </a:r>
            <a:r>
              <a:rPr lang="ru-RU" sz="1800" dirty="0" smtClean="0">
                <a:latin typeface="Times New Roman"/>
                <a:ea typeface="Times New Roman"/>
              </a:rPr>
              <a:t>лица, обучающиеся </a:t>
            </a:r>
            <a:r>
              <a:rPr lang="ru-RU" sz="1800" dirty="0">
                <a:latin typeface="Times New Roman"/>
                <a:ea typeface="Times New Roman"/>
              </a:rPr>
              <a:t>по не имеющим государственной аккредитации образовательным программам основного общего образования, проходящих экстерном ГИА в организации, осуществляющей образовательную деятельность по имеющим государственную аккредитацию образовательным программам основного общего образования (далее – экстерны);</a:t>
            </a:r>
          </a:p>
          <a:p>
            <a:pPr indent="449580" algn="just">
              <a:spcAft>
                <a:spcPts val="0"/>
              </a:spcAft>
            </a:pPr>
            <a:r>
              <a:rPr lang="ru-RU" sz="1800" dirty="0" smtClean="0">
                <a:latin typeface="Times New Roman"/>
                <a:ea typeface="Times New Roman"/>
              </a:rPr>
              <a:t>обучающиеся </a:t>
            </a:r>
            <a:r>
              <a:rPr lang="ru-RU" sz="1800" dirty="0">
                <a:latin typeface="Times New Roman"/>
                <a:ea typeface="Times New Roman"/>
              </a:rPr>
              <a:t>с ограниченными возможностями здоровья (далее – ОВЗ);</a:t>
            </a:r>
          </a:p>
          <a:p>
            <a:pPr indent="450215" algn="just">
              <a:spcAft>
                <a:spcPts val="0"/>
              </a:spcAft>
            </a:pPr>
            <a:r>
              <a:rPr lang="ru-RU" sz="1800" dirty="0" smtClean="0">
                <a:latin typeface="Times New Roman"/>
                <a:ea typeface="Times New Roman"/>
              </a:rPr>
              <a:t>экстерны </a:t>
            </a:r>
            <a:r>
              <a:rPr lang="ru-RU" sz="1800" dirty="0">
                <a:latin typeface="Times New Roman"/>
                <a:ea typeface="Times New Roman"/>
              </a:rPr>
              <a:t>с ОВЗ;</a:t>
            </a:r>
          </a:p>
          <a:p>
            <a:pPr indent="450215" algn="just">
              <a:spcAft>
                <a:spcPts val="0"/>
              </a:spcAft>
            </a:pPr>
            <a:r>
              <a:rPr lang="ru-RU" sz="1800" dirty="0" smtClean="0">
                <a:latin typeface="Times New Roman"/>
                <a:ea typeface="Times New Roman"/>
              </a:rPr>
              <a:t>обучающиеся </a:t>
            </a:r>
            <a:r>
              <a:rPr lang="ru-RU" sz="1800" dirty="0">
                <a:latin typeface="Times New Roman"/>
                <a:ea typeface="Times New Roman"/>
              </a:rPr>
              <a:t>– </a:t>
            </a:r>
            <a:r>
              <a:rPr lang="ru-RU" sz="1800" dirty="0" smtClean="0">
                <a:latin typeface="Times New Roman"/>
                <a:ea typeface="Times New Roman"/>
              </a:rPr>
              <a:t>дети-инвалиды </a:t>
            </a:r>
            <a:r>
              <a:rPr lang="ru-RU" sz="1800" dirty="0">
                <a:latin typeface="Times New Roman"/>
                <a:ea typeface="Times New Roman"/>
              </a:rPr>
              <a:t>и </a:t>
            </a:r>
            <a:r>
              <a:rPr lang="ru-RU" sz="1800" dirty="0" smtClean="0">
                <a:latin typeface="Times New Roman"/>
                <a:ea typeface="Times New Roman"/>
              </a:rPr>
              <a:t>инвалиды;</a:t>
            </a:r>
            <a:endParaRPr lang="ru-RU" sz="1800" dirty="0">
              <a:latin typeface="Times New Roman"/>
              <a:ea typeface="Times New Roman"/>
            </a:endParaRPr>
          </a:p>
          <a:p>
            <a:pPr indent="450215" algn="just">
              <a:spcAft>
                <a:spcPts val="0"/>
              </a:spcAft>
            </a:pPr>
            <a:r>
              <a:rPr lang="ru-RU" sz="1800" dirty="0" smtClean="0">
                <a:latin typeface="Times New Roman"/>
                <a:ea typeface="Times New Roman"/>
              </a:rPr>
              <a:t>экстерны </a:t>
            </a:r>
            <a:r>
              <a:rPr lang="ru-RU" sz="1800" dirty="0">
                <a:latin typeface="Times New Roman"/>
                <a:ea typeface="Times New Roman"/>
              </a:rPr>
              <a:t>– </a:t>
            </a:r>
            <a:r>
              <a:rPr lang="ru-RU" sz="1800" dirty="0">
                <a:solidFill>
                  <a:srgbClr val="073E87"/>
                </a:solidFill>
                <a:latin typeface="Times New Roman"/>
                <a:ea typeface="Times New Roman"/>
              </a:rPr>
              <a:t>дети-инвалиды и инвалиды</a:t>
            </a:r>
            <a:r>
              <a:rPr lang="ru-RU" sz="1800" dirty="0" smtClean="0">
                <a:latin typeface="Times New Roman"/>
                <a:ea typeface="Times New Roman"/>
              </a:rPr>
              <a:t>; </a:t>
            </a:r>
            <a:endParaRPr lang="ru-RU" sz="1800" dirty="0">
              <a:latin typeface="Times New Roman"/>
              <a:ea typeface="Times New Roman"/>
            </a:endParaRPr>
          </a:p>
          <a:p>
            <a:pPr indent="450215" algn="just">
              <a:spcAft>
                <a:spcPts val="0"/>
              </a:spcAft>
            </a:pPr>
            <a:r>
              <a:rPr lang="ru-RU" sz="1800" dirty="0" smtClean="0">
                <a:latin typeface="Times New Roman"/>
                <a:ea typeface="Times New Roman"/>
              </a:rPr>
              <a:t>обучающиеся </a:t>
            </a:r>
            <a:r>
              <a:rPr lang="ru-RU" sz="1800" dirty="0">
                <a:latin typeface="Times New Roman"/>
                <a:ea typeface="Times New Roman"/>
              </a:rPr>
              <a:t>на дому;</a:t>
            </a:r>
          </a:p>
          <a:p>
            <a:pPr indent="449580" algn="just">
              <a:spcAft>
                <a:spcPts val="0"/>
              </a:spcAft>
            </a:pPr>
            <a:r>
              <a:rPr lang="ru-RU" sz="1800" dirty="0" smtClean="0">
                <a:latin typeface="Times New Roman"/>
                <a:ea typeface="Times New Roman"/>
              </a:rPr>
              <a:t>обучающиеся </a:t>
            </a:r>
            <a:r>
              <a:rPr lang="ru-RU" sz="1800" dirty="0">
                <a:latin typeface="Times New Roman"/>
                <a:ea typeface="Times New Roman"/>
              </a:rPr>
              <a:t>в образовательных организациях, в том числе санаторно-курортных, в которых проводятся необходимые лечебные, реабилитационные и оздоровительные мероприятия для нуждающихся в длительном лечении (далее вместе – участники итогового собеседования).</a:t>
            </a:r>
          </a:p>
          <a:p>
            <a:endParaRPr lang="ru-RU" sz="1800"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5</a:t>
            </a:fld>
            <a:endParaRPr lang="ru-RU" altLang="ko-KR"/>
          </a:p>
        </p:txBody>
      </p:sp>
      <p:sp>
        <p:nvSpPr>
          <p:cNvPr id="4" name="Заголовок 3"/>
          <p:cNvSpPr>
            <a:spLocks noGrp="1"/>
          </p:cNvSpPr>
          <p:nvPr>
            <p:ph type="title"/>
          </p:nvPr>
        </p:nvSpPr>
        <p:spPr/>
        <p:txBody>
          <a:bodyPr>
            <a:normAutofit/>
          </a:bodyPr>
          <a:lstStyle/>
          <a:p>
            <a:r>
              <a:rPr lang="ru-RU" sz="6000" dirty="0" smtClean="0">
                <a:latin typeface="Times New Roman" panose="02020603050405020304" pitchFamily="18" charset="0"/>
                <a:cs typeface="Times New Roman" panose="02020603050405020304" pitchFamily="18" charset="0"/>
              </a:rPr>
              <a:t>Категории участников </a:t>
            </a:r>
            <a:endParaRPr lang="ru-RU"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03979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2348880"/>
            <a:ext cx="7848872" cy="4137323"/>
          </a:xfrm>
        </p:spPr>
        <p:txBody>
          <a:bodyPr>
            <a:normAutofit lnSpcReduction="10000"/>
          </a:bodyPr>
          <a:lstStyle/>
          <a:p>
            <a:pPr algn="just">
              <a:spcAft>
                <a:spcPts val="0"/>
              </a:spcAft>
            </a:pPr>
            <a:r>
              <a:rPr lang="ru-RU" dirty="0">
                <a:latin typeface="Times New Roman"/>
                <a:ea typeface="Times New Roman"/>
              </a:rPr>
              <a:t>Продолжительность проведения итогового собеседования для </a:t>
            </a:r>
            <a:r>
              <a:rPr lang="ru-RU" b="1" dirty="0">
                <a:latin typeface="Times New Roman"/>
                <a:ea typeface="Times New Roman"/>
              </a:rPr>
              <a:t>каждого участника </a:t>
            </a:r>
            <a:r>
              <a:rPr lang="ru-RU" dirty="0">
                <a:latin typeface="Times New Roman"/>
                <a:ea typeface="Times New Roman"/>
              </a:rPr>
              <a:t>итогового </a:t>
            </a:r>
            <a:r>
              <a:rPr lang="ru-RU" dirty="0" smtClean="0">
                <a:latin typeface="Times New Roman"/>
                <a:ea typeface="Times New Roman"/>
              </a:rPr>
              <a:t>собеседования </a:t>
            </a:r>
            <a:r>
              <a:rPr lang="ru-RU" dirty="0">
                <a:latin typeface="Times New Roman"/>
                <a:ea typeface="Times New Roman"/>
              </a:rPr>
              <a:t>составляет в среднем </a:t>
            </a:r>
            <a:r>
              <a:rPr lang="ru-RU" b="1" dirty="0">
                <a:latin typeface="Times New Roman"/>
                <a:ea typeface="Times New Roman"/>
              </a:rPr>
              <a:t>15- 16 минут</a:t>
            </a:r>
            <a:r>
              <a:rPr lang="ru-RU" dirty="0">
                <a:latin typeface="Times New Roman"/>
                <a:ea typeface="Times New Roman"/>
              </a:rPr>
              <a:t>. </a:t>
            </a:r>
            <a:endParaRPr lang="ru-RU" dirty="0" smtClean="0">
              <a:latin typeface="Times New Roman"/>
              <a:ea typeface="Times New Roman"/>
            </a:endParaRPr>
          </a:p>
          <a:p>
            <a:pPr algn="just">
              <a:spcAft>
                <a:spcPts val="0"/>
              </a:spcAft>
            </a:pPr>
            <a:endParaRPr lang="ru-RU" dirty="0" smtClean="0">
              <a:latin typeface="Times New Roman"/>
              <a:ea typeface="Times New Roman"/>
            </a:endParaRPr>
          </a:p>
          <a:p>
            <a:pPr algn="just">
              <a:spcAft>
                <a:spcPts val="0"/>
              </a:spcAft>
            </a:pPr>
            <a:r>
              <a:rPr lang="ru-RU" dirty="0">
                <a:latin typeface="Times New Roman"/>
                <a:ea typeface="Times New Roman"/>
              </a:rPr>
              <a:t>Для участников итогового собеседования с ОВЗ, участников итогового собеседования – детей-инвалидов и инвалидов продолжительность проведения итогового собеседования может быть </a:t>
            </a:r>
            <a:r>
              <a:rPr lang="ru-RU" b="1" dirty="0">
                <a:latin typeface="Times New Roman"/>
                <a:ea typeface="Times New Roman"/>
              </a:rPr>
              <a:t>увеличена на 30 минут </a:t>
            </a:r>
            <a:r>
              <a:rPr lang="ru-RU" dirty="0">
                <a:latin typeface="Times New Roman"/>
                <a:ea typeface="Times New Roman"/>
              </a:rPr>
              <a:t>(т.е. общая продолжительность итогового собеседования для указанных категорий участников может составлять в среднем </a:t>
            </a:r>
            <a:r>
              <a:rPr lang="ru-RU" b="1" dirty="0">
                <a:latin typeface="Times New Roman"/>
                <a:ea typeface="Times New Roman"/>
              </a:rPr>
              <a:t>45 минут</a:t>
            </a:r>
            <a:r>
              <a:rPr lang="ru-RU" dirty="0">
                <a:latin typeface="Times New Roman"/>
                <a:ea typeface="Times New Roman"/>
              </a:rPr>
              <a:t>).</a:t>
            </a:r>
            <a:endParaRPr lang="ru-RU" dirty="0">
              <a:effectLst/>
              <a:latin typeface="Times New Roman"/>
              <a:ea typeface="Times New Roman"/>
            </a:endParaRPr>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6</a:t>
            </a:fld>
            <a:endParaRPr lang="ru-RU" altLang="ko-KR"/>
          </a:p>
        </p:txBody>
      </p:sp>
      <p:sp>
        <p:nvSpPr>
          <p:cNvPr id="4" name="Заголовок 3"/>
          <p:cNvSpPr>
            <a:spLocks noGrp="1"/>
          </p:cNvSpPr>
          <p:nvPr>
            <p:ph type="title"/>
          </p:nvPr>
        </p:nvSpPr>
        <p:spPr/>
        <p:txBody>
          <a:bodyPr>
            <a:noAutofit/>
          </a:bodyPr>
          <a:lstStyle/>
          <a:p>
            <a:r>
              <a:rPr lang="ru-RU" b="1" dirty="0" smtClean="0">
                <a:latin typeface="Times New Roman" panose="02020603050405020304" pitchFamily="18" charset="0"/>
                <a:ea typeface="Times New Roman"/>
                <a:cs typeface="Times New Roman" panose="02020603050405020304" pitchFamily="18" charset="0"/>
              </a:rPr>
              <a:t>Продолжительность </a:t>
            </a:r>
            <a:r>
              <a:rPr lang="ru-RU" b="1" dirty="0">
                <a:latin typeface="Times New Roman" panose="02020603050405020304" pitchFamily="18" charset="0"/>
                <a:ea typeface="Times New Roman"/>
                <a:cs typeface="Times New Roman" panose="02020603050405020304" pitchFamily="18" charset="0"/>
              </a:rPr>
              <a:t>проведения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20363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2132856"/>
            <a:ext cx="8064895" cy="4536504"/>
          </a:xfrm>
        </p:spPr>
        <p:txBody>
          <a:bodyPr>
            <a:normAutofit fontScale="92500" lnSpcReduction="10000"/>
          </a:bodyPr>
          <a:lstStyle/>
          <a:p>
            <a:pPr marL="0" indent="0" algn="ctr">
              <a:spcAft>
                <a:spcPts val="0"/>
              </a:spcAft>
              <a:buNone/>
            </a:pPr>
            <a:r>
              <a:rPr lang="ru-RU" dirty="0" smtClean="0">
                <a:latin typeface="Times New Roman"/>
                <a:ea typeface="Times New Roman"/>
              </a:rPr>
              <a:t>	</a:t>
            </a:r>
            <a:r>
              <a:rPr lang="ru-RU" sz="3200" i="1" dirty="0" smtClean="0">
                <a:latin typeface="Times New Roman"/>
                <a:ea typeface="Times New Roman"/>
              </a:rPr>
              <a:t>В </a:t>
            </a:r>
            <a:r>
              <a:rPr lang="ru-RU" sz="3200" i="1" dirty="0">
                <a:latin typeface="Times New Roman"/>
                <a:ea typeface="Times New Roman"/>
              </a:rPr>
              <a:t>продолжительность итогового собеседования </a:t>
            </a:r>
            <a:endParaRPr lang="ru-RU" sz="3200" i="1" dirty="0" smtClean="0">
              <a:latin typeface="Times New Roman"/>
              <a:ea typeface="Times New Roman"/>
            </a:endParaRPr>
          </a:p>
          <a:p>
            <a:pPr marL="0" indent="0" algn="just">
              <a:spcAft>
                <a:spcPts val="0"/>
              </a:spcAft>
              <a:buNone/>
            </a:pPr>
            <a:r>
              <a:rPr lang="ru-RU" sz="3200" b="1" dirty="0" smtClean="0">
                <a:latin typeface="Times New Roman"/>
                <a:ea typeface="Times New Roman"/>
              </a:rPr>
              <a:t>не </a:t>
            </a:r>
            <a:r>
              <a:rPr lang="ru-RU" sz="3200" b="1" dirty="0">
                <a:latin typeface="Times New Roman"/>
                <a:ea typeface="Times New Roman"/>
              </a:rPr>
              <a:t>включается </a:t>
            </a:r>
            <a:r>
              <a:rPr lang="ru-RU" sz="3200" dirty="0">
                <a:latin typeface="Times New Roman"/>
                <a:ea typeface="Times New Roman"/>
              </a:rPr>
              <a:t>время, отведенное на подготовительные мероприятия (приветствие участника итогового собеседования, внесение сведений в ведомость учета проведения итогового собеседования в аудитории, инструктаж участника собеседования экзаменатором-собеседником по выполнению заданий КИМ до начала процедуры и др.).</a:t>
            </a: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7</a:t>
            </a:fld>
            <a:endParaRPr lang="ru-RU" altLang="ko-KR"/>
          </a:p>
        </p:txBody>
      </p:sp>
      <p:sp>
        <p:nvSpPr>
          <p:cNvPr id="4" name="Заголовок 3"/>
          <p:cNvSpPr>
            <a:spLocks noGrp="1"/>
          </p:cNvSpPr>
          <p:nvPr>
            <p:ph type="title"/>
          </p:nvPr>
        </p:nvSpPr>
        <p:spPr/>
        <p:txBody>
          <a:bodyPr>
            <a:noAutofit/>
          </a:bodyPr>
          <a:lstStyle/>
          <a:p>
            <a:r>
              <a:rPr lang="ru-RU" b="1" dirty="0">
                <a:latin typeface="Times New Roman" panose="02020603050405020304" pitchFamily="18" charset="0"/>
                <a:ea typeface="Times New Roman"/>
                <a:cs typeface="Times New Roman" panose="02020603050405020304" pitchFamily="18" charset="0"/>
              </a:rPr>
              <a:t>Продолжительность проведения</a:t>
            </a:r>
            <a:endParaRPr lang="ru-RU" dirty="0"/>
          </a:p>
        </p:txBody>
      </p:sp>
    </p:spTree>
    <p:extLst>
      <p:ext uri="{BB962C8B-B14F-4D97-AF65-F5344CB8AC3E}">
        <p14:creationId xmlns:p14="http://schemas.microsoft.com/office/powerpoint/2010/main" xmlns="" val="164383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496943" cy="4320480"/>
          </a:xfrm>
        </p:spPr>
        <p:txBody>
          <a:bodyPr>
            <a:noAutofit/>
          </a:bodyPr>
          <a:lstStyle/>
          <a:p>
            <a:r>
              <a:rPr lang="ru-RU" sz="3600" b="1" dirty="0" smtClean="0"/>
              <a:t>Зачет/незачет</a:t>
            </a:r>
          </a:p>
          <a:p>
            <a:pPr marL="0" indent="0" algn="just">
              <a:buNone/>
            </a:pPr>
            <a:r>
              <a:rPr lang="ru-RU" sz="3600" dirty="0" smtClean="0">
                <a:latin typeface="Times New Roman"/>
                <a:ea typeface="Times New Roman"/>
              </a:rPr>
              <a:t>«Зачёт</a:t>
            </a:r>
            <a:r>
              <a:rPr lang="ru-RU" sz="3600" dirty="0">
                <a:latin typeface="Times New Roman"/>
                <a:ea typeface="Times New Roman"/>
              </a:rPr>
              <a:t>» выставляется участникам, набравшим минимальное количество баллов, определенное </a:t>
            </a:r>
            <a:r>
              <a:rPr lang="ru-RU" sz="3600" dirty="0">
                <a:latin typeface="Times New Roman"/>
                <a:ea typeface="Times New Roman"/>
                <a:hlinkClick r:id="rId2" action="ppaction://hlinkfile"/>
              </a:rPr>
              <a:t>критериями оценивания</a:t>
            </a:r>
            <a:r>
              <a:rPr lang="ru-RU" sz="3600" dirty="0">
                <a:latin typeface="Times New Roman"/>
                <a:ea typeface="Times New Roman"/>
              </a:rPr>
              <a:t> выполнения заданий контрольных измерительных материалов для проведения итогового собеседования по русскому </a:t>
            </a:r>
            <a:r>
              <a:rPr lang="ru-RU" sz="3600" dirty="0" smtClean="0">
                <a:latin typeface="Times New Roman"/>
                <a:ea typeface="Times New Roman"/>
              </a:rPr>
              <a:t>языку</a:t>
            </a:r>
            <a:endParaRPr lang="ru-RU" sz="3600" b="1"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8</a:t>
            </a:fld>
            <a:endParaRPr lang="ru-RU" altLang="ko-KR"/>
          </a:p>
        </p:txBody>
      </p:sp>
      <p:sp>
        <p:nvSpPr>
          <p:cNvPr id="4" name="Заголовок 3"/>
          <p:cNvSpPr>
            <a:spLocks noGrp="1"/>
          </p:cNvSpPr>
          <p:nvPr>
            <p:ph type="title"/>
          </p:nvPr>
        </p:nvSpPr>
        <p:spPr/>
        <p:txBody>
          <a:bodyPr>
            <a:noAutofit/>
          </a:bodyPr>
          <a:lstStyle/>
          <a:p>
            <a:r>
              <a:rPr lang="ru-RU" dirty="0" smtClean="0">
                <a:latin typeface="Times New Roman" panose="02020603050405020304" pitchFamily="18" charset="0"/>
                <a:cs typeface="Times New Roman" panose="02020603050405020304" pitchFamily="18" charset="0"/>
              </a:rPr>
              <a:t>Оценивание итогового собеседования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1318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772816"/>
            <a:ext cx="7992888" cy="4353347"/>
          </a:xfrm>
        </p:spPr>
        <p:txBody>
          <a:bodyPr>
            <a:normAutofit fontScale="92500" lnSpcReduction="10000"/>
          </a:bodyPr>
          <a:lstStyle/>
          <a:p>
            <a:pPr marL="0" indent="0" algn="just" fontAlgn="base" hangingPunct="0">
              <a:spcAft>
                <a:spcPts val="0"/>
              </a:spcAft>
              <a:buNone/>
            </a:pPr>
            <a:r>
              <a:rPr lang="ru-RU" sz="3200" dirty="0">
                <a:latin typeface="Times New Roman"/>
                <a:ea typeface="Times New Roman"/>
              </a:rPr>
              <a:t>В случае получения неудовлетворительного результата («незачет») за итоговое собеседование участники итогового собеседования  вправе пересдать итоговое собеседование в текущем учебном году, но не более двух раз и только в дополнительные сроки, предусмотренные расписанием проведения итогового собеседования (во вторую рабочую среду марта и первый рабочий понедельник мая).</a:t>
            </a:r>
          </a:p>
          <a:p>
            <a:endParaRPr lang="ru-RU" dirty="0"/>
          </a:p>
        </p:txBody>
      </p:sp>
      <p:sp>
        <p:nvSpPr>
          <p:cNvPr id="3" name="Номер слайда 2"/>
          <p:cNvSpPr>
            <a:spLocks noGrp="1"/>
          </p:cNvSpPr>
          <p:nvPr>
            <p:ph type="sldNum" sz="quarter" idx="12"/>
          </p:nvPr>
        </p:nvSpPr>
        <p:spPr/>
        <p:txBody>
          <a:bodyPr/>
          <a:lstStyle/>
          <a:p>
            <a:pPr>
              <a:defRPr/>
            </a:pPr>
            <a:fld id="{5FEBC9F5-6860-4AA6-900F-43EF026200CA}" type="slidenum">
              <a:rPr lang="ru-RU" altLang="ko-KR" smtClean="0"/>
              <a:pPr>
                <a:defRPr/>
              </a:pPr>
              <a:t>9</a:t>
            </a:fld>
            <a:endParaRPr lang="ru-RU" altLang="ko-KR"/>
          </a:p>
        </p:txBody>
      </p:sp>
      <p:sp>
        <p:nvSpPr>
          <p:cNvPr id="4" name="Заголовок 3"/>
          <p:cNvSpPr>
            <a:spLocks noGrp="1"/>
          </p:cNvSpPr>
          <p:nvPr>
            <p:ph type="title"/>
          </p:nvPr>
        </p:nvSpPr>
        <p:spPr/>
        <p:txBody>
          <a:bodyPr>
            <a:noAutofit/>
          </a:bodyPr>
          <a:lstStyle/>
          <a:p>
            <a:r>
              <a:rPr lang="ru-RU" dirty="0">
                <a:latin typeface="Times New Roman" panose="02020603050405020304" pitchFamily="18" charset="0"/>
                <a:cs typeface="Times New Roman" panose="02020603050405020304" pitchFamily="18" charset="0"/>
              </a:rPr>
              <a:t>Оценивание итогового собеседования</a:t>
            </a:r>
            <a:endParaRPr lang="ru-RU" dirty="0"/>
          </a:p>
        </p:txBody>
      </p:sp>
    </p:spTree>
    <p:extLst>
      <p:ext uri="{BB962C8B-B14F-4D97-AF65-F5344CB8AC3E}">
        <p14:creationId xmlns:p14="http://schemas.microsoft.com/office/powerpoint/2010/main" xmlns="" val="20364350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795c5408a453844a75913e161696fab9fa5b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916</TotalTime>
  <Pages>0</Pages>
  <Words>1187</Words>
  <Characters>0</Characters>
  <Application>Microsoft Office PowerPoint</Application>
  <DocSecurity>0</DocSecurity>
  <PresentationFormat>Экран (4:3)</PresentationFormat>
  <Lines>0</Lines>
  <Paragraphs>140</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Волна</vt:lpstr>
      <vt:lpstr>Проведение итогового собеседования по  русскому языку  в 9 классе</vt:lpstr>
      <vt:lpstr>Нормативное обеспечение</vt:lpstr>
      <vt:lpstr>Итоговое собеседование</vt:lpstr>
      <vt:lpstr>Сроки проведения итогового собеседования</vt:lpstr>
      <vt:lpstr>Категории участников </vt:lpstr>
      <vt:lpstr>Продолжительность проведения</vt:lpstr>
      <vt:lpstr>Продолжительность проведения</vt:lpstr>
      <vt:lpstr>Оценивание итогового собеседования</vt:lpstr>
      <vt:lpstr>Оценивание итогового собеседования</vt:lpstr>
      <vt:lpstr>Повторный допуск к проведению итогового собеседования</vt:lpstr>
      <vt:lpstr>Комиссия по проведению итогового собеседования</vt:lpstr>
      <vt:lpstr>Комиссия по проверке</vt:lpstr>
      <vt:lpstr>Проведение итогового собеседования </vt:lpstr>
      <vt:lpstr>Слайд 14</vt:lpstr>
      <vt:lpstr>Проведение итогового собеседования</vt:lpstr>
      <vt:lpstr>Проведение итогового собеседования</vt:lpstr>
      <vt:lpstr>Слайд 17</vt:lpstr>
      <vt:lpstr>Сроки ознакомления участников итогового собеседования с результатами итогового собеседования </vt:lpstr>
      <vt:lpstr>Расписание ОГЭ, ГВЭ 2022</vt:lpstr>
      <vt:lpstr>Расписание ОГЭ, ГВЭ 2022</vt:lpstr>
      <vt:lpstr>Резерв</vt:lpstr>
      <vt:lpstr>Слайд 22</vt:lpstr>
    </vt:vector>
  </TitlesOfParts>
  <Company>artcom</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Елена Николаевна Ляпкова</dc:creator>
  <cp:lastModifiedBy>ТАНЯ</cp:lastModifiedBy>
  <cp:revision>91</cp:revision>
  <cp:lastPrinted>1899-12-30T00:00:00Z</cp:lastPrinted>
  <dcterms:created xsi:type="dcterms:W3CDTF">2004-04-28T12:37:18Z</dcterms:created>
  <dcterms:modified xsi:type="dcterms:W3CDTF">2022-01-19T20:00:12Z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1033-8.1.0.3018</vt:lpwstr>
  </property>
</Properties>
</file>