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0"/>
  </p:notesMasterIdLst>
  <p:sldIdLst>
    <p:sldId id="257" r:id="rId2"/>
    <p:sldId id="260" r:id="rId3"/>
    <p:sldId id="286" r:id="rId4"/>
    <p:sldId id="262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4" r:id="rId18"/>
    <p:sldId id="303" r:id="rId19"/>
  </p:sldIdLst>
  <p:sldSz cx="9144000" cy="6858000" type="screen4x3"/>
  <p:notesSz cx="6858000" cy="9144000"/>
  <p:custDataLst>
    <p:tags r:id="rId21"/>
  </p:custData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ulim" pitchFamily="34" charset="-127"/>
        <a:ea typeface="Gulim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CC"/>
    <a:srgbClr val="FF3300"/>
    <a:srgbClr val="FF6699"/>
    <a:srgbClr val="FFFF00"/>
    <a:srgbClr val="FF6600"/>
    <a:srgbClr val="B64488"/>
    <a:srgbClr val="BD8D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00" y="-1092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ulim" pitchFamily="2" charset="-127"/>
                <a:ea typeface="Gulim" pitchFamily="2" charset="-127"/>
              </a:defRPr>
            </a:lvl1pPr>
          </a:lstStyle>
          <a:p>
            <a:pPr>
              <a:defRPr/>
            </a:pPr>
            <a:endParaRPr lang="ru-RU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ulim" pitchFamily="2" charset="-127"/>
                <a:ea typeface="Gulim" pitchFamily="2" charset="-127"/>
              </a:defRPr>
            </a:lvl1pPr>
          </a:lstStyle>
          <a:p>
            <a:pPr>
              <a:defRPr/>
            </a:pPr>
            <a:endParaRPr lang="ru-RU" altLang="ko-KR"/>
          </a:p>
        </p:txBody>
      </p:sp>
      <p:sp>
        <p:nvSpPr>
          <p:cNvPr id="297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noProof="0" smtClean="0"/>
              <a:t>마스터 텍스트 스타일을 편집합니다</a:t>
            </a:r>
          </a:p>
          <a:p>
            <a:pPr lvl="1"/>
            <a:r>
              <a:rPr lang="ko-KR" noProof="0" smtClean="0"/>
              <a:t>둘째 수준</a:t>
            </a:r>
          </a:p>
          <a:p>
            <a:pPr lvl="2"/>
            <a:r>
              <a:rPr lang="ko-KR" noProof="0" smtClean="0"/>
              <a:t>셋째 수준</a:t>
            </a:r>
          </a:p>
          <a:p>
            <a:pPr lvl="3"/>
            <a:r>
              <a:rPr lang="ko-KR" noProof="0" smtClean="0"/>
              <a:t>넷째 수준</a:t>
            </a:r>
          </a:p>
          <a:p>
            <a:pPr lvl="4"/>
            <a:r>
              <a:rPr lang="ko-KR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ulim" pitchFamily="2" charset="-127"/>
                <a:ea typeface="Gulim" pitchFamily="2" charset="-127"/>
              </a:defRPr>
            </a:lvl1pPr>
          </a:lstStyle>
          <a:p>
            <a:pPr>
              <a:defRPr/>
            </a:pPr>
            <a:endParaRPr lang="ru-RU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ulim" pitchFamily="2" charset="-127"/>
                <a:ea typeface="Gulim" pitchFamily="2" charset="-127"/>
              </a:defRPr>
            </a:lvl1pPr>
          </a:lstStyle>
          <a:p>
            <a:pPr>
              <a:defRPr/>
            </a:pPr>
            <a:fld id="{113B815F-7AF3-42CC-ABF6-8019270E9F5D}" type="slidenum">
              <a:rPr lang="ru-RU" altLang="ko-KR"/>
              <a:pPr>
                <a:defRPr/>
              </a:pPr>
              <a:t>‹#›</a:t>
            </a:fld>
            <a:endParaRPr lang="ru-RU" altLang="ko-KR"/>
          </a:p>
        </p:txBody>
      </p:sp>
    </p:spTree>
    <p:extLst>
      <p:ext uri="{BB962C8B-B14F-4D97-AF65-F5344CB8AC3E}">
        <p14:creationId xmlns:p14="http://schemas.microsoft.com/office/powerpoint/2010/main" val="245593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2" charset="-127"/>
        <a:ea typeface="Gulim" pitchFamily="2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2" charset="-127"/>
        <a:ea typeface="Gulim" pitchFamily="2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2" charset="-127"/>
        <a:ea typeface="Gulim" pitchFamily="2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2" charset="-127"/>
        <a:ea typeface="Gulim" pitchFamily="2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ulim" pitchFamily="2" charset="-127"/>
        <a:ea typeface="Gulim" pitchFamily="2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66D5B-925D-4254-ACBF-B421AF697163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D7E1F-46A5-4D39-86FA-4F36454C14DA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E9F84-1F8C-42C3-BF26-4F5ED32755EF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34CE0-DEC2-44EA-B726-2CC8E0D64D07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2557E2-C6CD-4E77-A4B0-58E1BDCC5F7B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0D93C-8632-4EE5-98CE-0727A3C91139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B3402-43D5-4DAF-8E5D-F6A67A51F921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F721E-ECE2-472B-AB0F-15C816D50836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1E1D9-CFC9-443C-ABDD-827F82B1CEAD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0562B-2527-479C-9E48-F1E7B41B6036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76F615-3D8C-4BBD-A026-E57913D33D07}" type="slidenum">
              <a:rPr lang="ru-RU" altLang="ko-KR" smtClean="0"/>
              <a:pPr>
                <a:defRPr/>
              </a:pPr>
              <a:t>‹#›</a:t>
            </a:fld>
            <a:endParaRPr lang="ru-RU" altLang="ko-K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3;&#1072;&#1085;&#1082;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3;&#1072;&#1085;&#1082;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3;&#1072;&#1085;&#1082;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412776"/>
            <a:ext cx="7815263" cy="295275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итогового собеседования по  русскому языку 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9 классе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13D5A9-225B-4E8D-AADC-70112B6314FC}" type="slidenum">
              <a:rPr lang="ru-RU" altLang="ko-KR" smtClean="0">
                <a:latin typeface="Gulim" pitchFamily="34" charset="-127"/>
                <a:ea typeface="Gulim" pitchFamily="34" charset="-127"/>
              </a:rPr>
              <a:pPr/>
              <a:t>1</a:t>
            </a:fld>
            <a:endParaRPr lang="ru-RU" altLang="ko-KR" smtClean="0">
              <a:latin typeface="Gulim" pitchFamily="34" charset="-127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424936" cy="44644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600" dirty="0">
                <a:latin typeface="Times New Roman"/>
                <a:ea typeface="Times New Roman"/>
              </a:rPr>
              <a:t>Повторно допускаются к итоговому собеседованию по русскому языку                               в дополнительные сроки в текущем учебном году (во вторую рабочую среду марта и первый рабочий понедельник мая) следующие участники итогового собеседования:</a:t>
            </a:r>
          </a:p>
          <a:p>
            <a:pPr algn="just">
              <a:spcAft>
                <a:spcPts val="0"/>
              </a:spcAft>
            </a:pPr>
            <a:r>
              <a:rPr lang="ru-RU" sz="2600" dirty="0">
                <a:latin typeface="Times New Roman"/>
                <a:ea typeface="Times New Roman"/>
              </a:rPr>
              <a:t>получившие по итоговому собеседованию неудовлетворительный результат («незачет»);</a:t>
            </a:r>
          </a:p>
          <a:p>
            <a:pPr algn="just">
              <a:spcAft>
                <a:spcPts val="0"/>
              </a:spcAft>
            </a:pPr>
            <a:r>
              <a:rPr lang="ru-RU" sz="2600" dirty="0">
                <a:latin typeface="Times New Roman"/>
                <a:ea typeface="Times New Roman"/>
              </a:rPr>
              <a:t>не явившиеся на итоговое собеседование по уважительным причинам (болезнь или иные обстоятельства), подтвержденным документально;</a:t>
            </a:r>
          </a:p>
          <a:p>
            <a:pPr algn="just">
              <a:spcAft>
                <a:spcPts val="0"/>
              </a:spcAft>
            </a:pPr>
            <a:r>
              <a:rPr lang="ru-RU" sz="2600" dirty="0">
                <a:latin typeface="Times New Roman"/>
                <a:ea typeface="Times New Roman"/>
              </a:rPr>
              <a:t>не завершившие итоговое собеседование по уважительным причинам (болезнь или иные обстоятельства), подтвержденным документально.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10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допуск к проведению итогового собеседования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536504"/>
          </a:xfrm>
        </p:spPr>
        <p:txBody>
          <a:bodyPr>
            <a:normAutofit fontScale="47500" lnSpcReduction="20000"/>
          </a:bodyPr>
          <a:lstStyle/>
          <a:p>
            <a:r>
              <a:rPr lang="ru-RU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</a:t>
            </a:r>
            <a:r>
              <a:rPr lang="ru-RU" sz="5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Организаторы проведения ИС </a:t>
            </a:r>
            <a:r>
              <a:rPr lang="ru-RU" sz="4200" dirty="0" smtClean="0"/>
              <a:t>(</a:t>
            </a:r>
            <a:r>
              <a:rPr lang="ru-RU" sz="4200" dirty="0" smtClean="0">
                <a:latin typeface="Times New Roman"/>
                <a:ea typeface="Times New Roman"/>
              </a:rPr>
              <a:t>обеспечивает передвижение участников итогового собеседования и соблюдение порядка иными обучающимися образовательной организации, не принимающими участия в итоговом собеседовании).</a:t>
            </a:r>
          </a:p>
          <a:p>
            <a:pPr algn="just"/>
            <a:r>
              <a:rPr lang="ru-RU" sz="5800" b="1" dirty="0" smtClean="0">
                <a:latin typeface="Times New Roman"/>
                <a:ea typeface="Times New Roman"/>
              </a:rPr>
              <a:t>Собеседник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800" dirty="0" smtClean="0">
                <a:latin typeface="Times New Roman"/>
                <a:ea typeface="Times New Roman"/>
              </a:rPr>
              <a:t>(проводит </a:t>
            </a:r>
            <a:r>
              <a:rPr lang="ru-RU" sz="3800" dirty="0">
                <a:latin typeface="Times New Roman"/>
                <a:ea typeface="Times New Roman"/>
              </a:rPr>
              <a:t>собеседование с участниками итогового собеседования,  проводит инструктаж участника итогового собеседования по выполнению заданий КИМ итогового собеседования, </a:t>
            </a:r>
            <a:r>
              <a:rPr lang="ru-RU" sz="3800" dirty="0" smtClean="0">
                <a:latin typeface="Times New Roman"/>
                <a:ea typeface="Times New Roman"/>
              </a:rPr>
              <a:t>обеспечивает </a:t>
            </a:r>
            <a:r>
              <a:rPr lang="ru-RU" sz="3800" dirty="0">
                <a:latin typeface="Times New Roman"/>
                <a:ea typeface="Times New Roman"/>
              </a:rPr>
              <a:t>проверку документов, удостоверяющих личность участников итогового собеседования, контролирует внесение участником итогового собеседования регистрационных сведений и подписи в бланк итогового собеседования, фиксирует время начала и время окончания проведения итогового собеседования для каждого участника итогового </a:t>
            </a:r>
            <a:r>
              <a:rPr lang="ru-RU" sz="3800" dirty="0" smtClean="0">
                <a:latin typeface="Times New Roman"/>
                <a:ea typeface="Times New Roman"/>
              </a:rPr>
              <a:t>собеседования</a:t>
            </a:r>
            <a:r>
              <a:rPr lang="ru-RU" sz="3800" dirty="0" smtClean="0">
                <a:latin typeface="Times New Roman"/>
                <a:ea typeface="Times New Roman"/>
              </a:rPr>
              <a:t>).</a:t>
            </a:r>
            <a:endParaRPr lang="ru-RU" sz="3800" dirty="0" smtClean="0">
              <a:latin typeface="Times New Roman"/>
              <a:ea typeface="Times New Roman"/>
            </a:endParaRPr>
          </a:p>
          <a:p>
            <a:pPr algn="just"/>
            <a:r>
              <a:rPr lang="ru-RU" sz="5800" b="1" dirty="0" smtClean="0">
                <a:latin typeface="Times New Roman"/>
              </a:rPr>
              <a:t>Технический специалист</a:t>
            </a:r>
            <a:r>
              <a:rPr lang="ru-RU" altLang="ru-RU" sz="35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5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(обеспечивает получение материалов </a:t>
            </a:r>
            <a:r>
              <a:rPr lang="ru-RU" altLang="ru-RU" sz="35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для проведения итогового собеседования </a:t>
            </a:r>
            <a:r>
              <a:rPr lang="ru-RU" altLang="ru-RU" sz="35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35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федерального Интернет-ресурса, </a:t>
            </a:r>
            <a:r>
              <a:rPr lang="ru-RU" altLang="ru-RU" sz="35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осуществляет аудиозапись </a:t>
            </a:r>
            <a:r>
              <a:rPr lang="ru-RU" altLang="ru-RU" sz="35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ответов </a:t>
            </a:r>
            <a:r>
              <a:rPr lang="ru-RU" altLang="ru-RU" sz="35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участников</a:t>
            </a:r>
            <a:r>
              <a:rPr lang="ru-RU" altLang="ru-RU" sz="35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5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11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проведению итогового собеседования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2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/>
                <a:ea typeface="Times New Roman"/>
              </a:rPr>
              <a:t>Эксперты </a:t>
            </a:r>
            <a:r>
              <a:rPr lang="ru-RU" sz="3200" dirty="0">
                <a:latin typeface="Times New Roman"/>
                <a:ea typeface="Times New Roman"/>
              </a:rPr>
              <a:t>по проверке устных ответов участников итогового </a:t>
            </a:r>
            <a:r>
              <a:rPr lang="ru-RU" sz="3200" dirty="0" smtClean="0">
                <a:latin typeface="Times New Roman"/>
                <a:ea typeface="Times New Roman"/>
              </a:rPr>
              <a:t>собеседования.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12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проверке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941168"/>
          </a:xfrm>
        </p:spPr>
        <p:txBody>
          <a:bodyPr>
            <a:normAutofit fontScale="85000" lnSpcReduction="20000"/>
          </a:bodyPr>
          <a:lstStyle/>
          <a:p>
            <a:pPr marL="457200" indent="270510" algn="just">
              <a:lnSpc>
                <a:spcPct val="106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Итоговое собеседование начинается в 09.00 по местному времени.   </a:t>
            </a:r>
            <a:endParaRPr lang="ru-RU" sz="1400" dirty="0">
              <a:latin typeface="Times New Roman"/>
              <a:ea typeface="Times New Roman"/>
            </a:endParaRPr>
          </a:p>
          <a:p>
            <a:pPr marL="457200" indent="270510" algn="just">
              <a:lnSpc>
                <a:spcPct val="106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Участники итогового собеседования ожидают своей очереди в аудитории ожидания.</a:t>
            </a:r>
            <a:endParaRPr lang="ru-RU" sz="1400" dirty="0">
              <a:latin typeface="Times New Roman"/>
              <a:ea typeface="Times New Roman"/>
            </a:endParaRPr>
          </a:p>
          <a:p>
            <a:pPr marL="457200" indent="449580" algn="just">
              <a:lnSpc>
                <a:spcPct val="106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В аудиториях проведения итогового собеседования ведется  потоковая аудиозапись. </a:t>
            </a:r>
            <a:endParaRPr lang="ru-RU" sz="1400" dirty="0">
              <a:latin typeface="Times New Roman"/>
              <a:ea typeface="Times New Roman"/>
            </a:endParaRPr>
          </a:p>
          <a:p>
            <a:pPr marL="457200" indent="720725" algn="just">
              <a:lnSpc>
                <a:spcPct val="106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Организатор </a:t>
            </a:r>
            <a:r>
              <a:rPr lang="ru-RU" dirty="0">
                <a:latin typeface="Times New Roman"/>
                <a:ea typeface="Times New Roman"/>
              </a:rPr>
              <a:t>проведения итогового собеседования </a:t>
            </a:r>
            <a:r>
              <a:rPr lang="ru-RU" dirty="0" smtClean="0">
                <a:latin typeface="Times New Roman"/>
                <a:ea typeface="Times New Roman"/>
              </a:rPr>
              <a:t>приглашает </a:t>
            </a:r>
            <a:r>
              <a:rPr lang="ru-RU" dirty="0">
                <a:latin typeface="Times New Roman"/>
                <a:ea typeface="Times New Roman"/>
              </a:rPr>
              <a:t>участника  итогового собеседования и сопровождает его в аудиторию проведения итогового собеседования согласно списку участников, полученному от ответственного организатора образовательной организации, а после окончания итогового собеседования для участника – в учебный кабинет для участников, прошедших итоговое собеседование. Затем в аудиторию проведения итогового собеседования приглашается новый участник итогового собеседования.</a:t>
            </a:r>
            <a:endParaRPr lang="ru-RU" sz="1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13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5064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итогового собеседования</a:t>
            </a:r>
            <a:br>
              <a:rPr lang="ru-RU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92500"/>
          </a:bodyPr>
          <a:lstStyle/>
          <a:p>
            <a:pPr indent="720725" algn="just">
              <a:spcAft>
                <a:spcPts val="0"/>
              </a:spcAft>
            </a:pPr>
            <a:r>
              <a:rPr lang="ru-RU" sz="3600" b="1" dirty="0">
                <a:latin typeface="Times New Roman"/>
                <a:ea typeface="Times New Roman"/>
              </a:rPr>
              <a:t>Во время проведения итогового собеседования участникам итогового собеседования запрещено иметь при себе средства связи, фото-, аудио- и видеоаппаратуру, справочные материалы, письменные заметки и иные средства хранения и передачи информации. 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14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1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844824"/>
            <a:ext cx="9036496" cy="5013176"/>
          </a:xfrm>
        </p:spPr>
        <p:txBody>
          <a:bodyPr>
            <a:normAutofit fontScale="92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Собеседник </a:t>
            </a:r>
            <a:r>
              <a:rPr lang="ru-RU" dirty="0">
                <a:latin typeface="Times New Roman"/>
                <a:ea typeface="Times New Roman"/>
              </a:rPr>
              <a:t>проверяет документ, удостоверяющий личность участника итогового собеседования, выдает участнику бланк итогового собеседования и контролирует внесение участником итогового собеседования регистрационных сведений и подписи в </a:t>
            </a:r>
            <a:r>
              <a:rPr lang="ru-RU" dirty="0">
                <a:latin typeface="Times New Roman"/>
                <a:ea typeface="Times New Roman"/>
                <a:hlinkClick r:id="rId2" action="ppaction://hlinkfile"/>
              </a:rPr>
              <a:t>бланк итогового собеседования</a:t>
            </a:r>
            <a:r>
              <a:rPr lang="ru-RU" dirty="0">
                <a:latin typeface="Times New Roman"/>
                <a:ea typeface="Times New Roman"/>
              </a:rPr>
              <a:t>, передает бланк итогового собеседования эксперту, вносит данные участника итогового собеседования в ведомость учета проведения итогового собеседования в аудитории.</a:t>
            </a:r>
            <a:endParaRPr lang="ru-RU" sz="2000" dirty="0">
              <a:latin typeface="Times New Roman"/>
              <a:ea typeface="Times New Roman"/>
            </a:endParaRPr>
          </a:p>
          <a:p>
            <a:pPr marL="457200"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После заполнения участником регистрационных полей бланка итогового собеседования экзаменатор-собеседник фиксирует время начала итогового собеседования с участником в ведомости учета проведения итогового собеседования в аудитории и проводит собеседование. Участник итогового собеседования перед началом ответа проговаривает в средство аудиозаписи свою фамилию, имя, отчество, номер варианта.</a:t>
            </a:r>
            <a:endParaRPr lang="ru-RU" sz="1400" dirty="0">
              <a:latin typeface="Times New Roman"/>
              <a:ea typeface="Times New Roman"/>
            </a:endParaRPr>
          </a:p>
          <a:p>
            <a:pPr marL="457200"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dirty="0">
                <a:latin typeface="Times New Roman"/>
                <a:ea typeface="Times New Roman"/>
              </a:rPr>
              <a:t>   Перед ответом на каждое задание участник итогового собеседования произносит номер задания.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15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итогового собеседования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396552" y="1628800"/>
            <a:ext cx="9433047" cy="5040560"/>
          </a:xfrm>
        </p:spPr>
        <p:txBody>
          <a:bodyPr>
            <a:noAutofit/>
          </a:bodyPr>
          <a:lstStyle/>
          <a:p>
            <a:pPr marL="457200" indent="450215" algn="just">
              <a:lnSpc>
                <a:spcPct val="106000"/>
              </a:lnSpc>
              <a:spcAft>
                <a:spcPts val="0"/>
              </a:spcAft>
            </a:pPr>
            <a:r>
              <a:rPr lang="ru-RU" sz="2200" dirty="0">
                <a:latin typeface="Times New Roman"/>
                <a:ea typeface="Times New Roman"/>
              </a:rPr>
              <a:t>С</a:t>
            </a:r>
            <a:r>
              <a:rPr lang="ru-RU" sz="2200" dirty="0" smtClean="0">
                <a:latin typeface="Times New Roman"/>
                <a:ea typeface="Times New Roman"/>
              </a:rPr>
              <a:t>обеседник </a:t>
            </a:r>
            <a:r>
              <a:rPr lang="ru-RU" sz="2200" dirty="0">
                <a:latin typeface="Times New Roman"/>
                <a:ea typeface="Times New Roman"/>
              </a:rPr>
              <a:t>следит за соблюдением временного регламента (рекомендованный временной регламент размещается на сайте ФГБНУ «ФИПИ»).  </a:t>
            </a:r>
          </a:p>
          <a:p>
            <a:pPr marL="457200"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2200" dirty="0">
                <a:latin typeface="Times New Roman"/>
                <a:ea typeface="Times New Roman"/>
              </a:rPr>
              <a:t>   Эксперт, оценивающий ответ участника итогового собеседования непосредственно по ходу общения его с </a:t>
            </a:r>
            <a:r>
              <a:rPr lang="ru-RU" sz="2200" dirty="0" smtClean="0">
                <a:latin typeface="Times New Roman"/>
                <a:ea typeface="Times New Roman"/>
              </a:rPr>
              <a:t>собеседником</a:t>
            </a:r>
            <a:r>
              <a:rPr lang="ru-RU" sz="2200" dirty="0">
                <a:latin typeface="Times New Roman"/>
                <a:ea typeface="Times New Roman"/>
              </a:rPr>
              <a:t>, во время проведения итогового собеседования в режиме реального времени заполняет </a:t>
            </a:r>
            <a:r>
              <a:rPr lang="ru-RU" sz="2200" dirty="0">
                <a:latin typeface="Times New Roman"/>
                <a:ea typeface="Times New Roman"/>
                <a:hlinkClick r:id="rId2" action="ppaction://hlinkfile"/>
              </a:rPr>
              <a:t>черновик для внесения первичной информации </a:t>
            </a:r>
            <a:r>
              <a:rPr lang="ru-RU" sz="2200" dirty="0">
                <a:latin typeface="Times New Roman"/>
                <a:ea typeface="Times New Roman"/>
              </a:rPr>
              <a:t>по оцениванию ответов участников итогового собеседования, переносит результаты оценивания в бланк итогового собеседования на каждого участника</a:t>
            </a:r>
            <a:r>
              <a:rPr lang="ru-RU" sz="2200" dirty="0" smtClean="0">
                <a:latin typeface="Times New Roman"/>
                <a:ea typeface="Times New Roman"/>
              </a:rPr>
              <a:t>.</a:t>
            </a:r>
          </a:p>
          <a:p>
            <a:pPr marL="457200"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2200" dirty="0" smtClean="0">
                <a:latin typeface="Times New Roman"/>
                <a:ea typeface="Times New Roman"/>
              </a:rPr>
              <a:t> </a:t>
            </a:r>
            <a:r>
              <a:rPr lang="ru-RU" sz="2200" dirty="0">
                <a:latin typeface="Times New Roman"/>
                <a:ea typeface="Times New Roman"/>
              </a:rPr>
              <a:t>В случае если участник итогового собеседования по состоянию здоровья или другим объективным причинам не может завершить итоговое собеседование, он может покинуть аудиторию проведения итогового собеседования.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16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итогового собеседования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3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17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https://vip.1zavuch.ru/system/content/image/183/1/-29963721/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" t="11264"/>
          <a:stretch/>
        </p:blipFill>
        <p:spPr bwMode="auto">
          <a:xfrm>
            <a:off x="184570" y="260648"/>
            <a:ext cx="8953492" cy="608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0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18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497888" cy="4525962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Приказ </a:t>
            </a:r>
            <a:r>
              <a:rPr lang="ru-RU" dirty="0">
                <a:latin typeface="Times New Roman"/>
                <a:ea typeface="Times New Roman"/>
              </a:rPr>
              <a:t>Министерства просвещения  Российской Федерации и </a:t>
            </a:r>
            <a:r>
              <a:rPr lang="ru-RU" dirty="0" err="1">
                <a:latin typeface="Times New Roman"/>
                <a:ea typeface="Times New Roman"/>
              </a:rPr>
              <a:t>Рособрнадзора</a:t>
            </a:r>
            <a:r>
              <a:rPr lang="ru-RU" dirty="0">
                <a:latin typeface="Times New Roman"/>
                <a:ea typeface="Times New Roman"/>
              </a:rPr>
              <a:t> от </a:t>
            </a:r>
            <a:r>
              <a:rPr lang="ru-RU" dirty="0" smtClean="0">
                <a:latin typeface="Times New Roman"/>
                <a:ea typeface="Times New Roman"/>
              </a:rPr>
              <a:t>04.03.2023 </a:t>
            </a:r>
            <a:r>
              <a:rPr lang="ru-RU" dirty="0">
                <a:latin typeface="Times New Roman"/>
                <a:ea typeface="Times New Roman"/>
              </a:rPr>
              <a:t>№ </a:t>
            </a:r>
            <a:r>
              <a:rPr lang="ru-RU" dirty="0" smtClean="0">
                <a:latin typeface="Times New Roman"/>
                <a:ea typeface="Times New Roman"/>
              </a:rPr>
              <a:t>232/551</a:t>
            </a:r>
            <a:r>
              <a:rPr lang="ru-RU" b="1" dirty="0">
                <a:solidFill>
                  <a:srgbClr val="4D4D4D"/>
                </a:solidFill>
                <a:latin typeface="Arial"/>
              </a:rPr>
              <a:t> </a:t>
            </a:r>
            <a:r>
              <a:rPr lang="ru-RU" b="1" dirty="0" smtClean="0">
                <a:solidFill>
                  <a:srgbClr val="4D4D4D"/>
                </a:solidFill>
                <a:latin typeface="Arial"/>
              </a:rPr>
              <a:t>«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dirty="0" smtClean="0">
                <a:latin typeface="Times New Roman"/>
                <a:ea typeface="Times New Roman"/>
              </a:rPr>
              <a:t>Распоряжение Министерства образования и молодежной политики Владимирской области от 11 декабря 2023 №1834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«О проведении итогового собеседования по русскому языку в 9 классах на территории Владимирской области в 2023-2024 учебном году».</a:t>
            </a:r>
          </a:p>
        </p:txBody>
      </p:sp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75906-891B-4417-8D99-E124DE28EF76}" type="slidenum">
              <a:rPr lang="ru-RU" altLang="ko-KR" smtClean="0">
                <a:latin typeface="Gulim" pitchFamily="34" charset="-127"/>
                <a:ea typeface="Gulim" pitchFamily="34" charset="-127"/>
              </a:rPr>
              <a:pPr/>
              <a:t>2</a:t>
            </a:fld>
            <a:endParaRPr lang="ru-RU" altLang="ko-KR" smtClean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 smtClean="0"/>
              <a:t>Нормативное обеспечение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564904"/>
            <a:ext cx="7408333" cy="3312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–условие допуска к государственной итоговой аттестации по образовательным программам основного общего образования</a:t>
            </a:r>
            <a:endParaRPr lang="ru-RU" sz="4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3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>
                <a:solidFill>
                  <a:schemeClr val="bg1"/>
                </a:solidFill>
              </a:rPr>
              <a:t>Итоговое собеседование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8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081181"/>
              </p:ext>
            </p:extLst>
          </p:nvPr>
        </p:nvGraphicFramePr>
        <p:xfrm>
          <a:off x="1259632" y="2564904"/>
          <a:ext cx="7488832" cy="3888429"/>
        </p:xfrm>
        <a:graphic>
          <a:graphicData uri="http://schemas.openxmlformats.org/drawingml/2006/table">
            <a:tbl>
              <a:tblPr firstRow="1" firstCol="1" bandRow="1"/>
              <a:tblGrid>
                <a:gridCol w="7488832"/>
              </a:tblGrid>
              <a:tr h="1296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основной 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– 14 февраля 2024 года</a:t>
                      </a:r>
                      <a:endParaRPr lang="ru-RU" sz="28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296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дополнительный 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– 13  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марта </a:t>
                      </a:r>
                      <a:r>
                        <a:rPr lang="ru-RU" sz="28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2024  года</a:t>
                      </a:r>
                      <a:endParaRPr lang="ru-RU" sz="2800" b="1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96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дополнительный - </a:t>
                      </a:r>
                      <a:r>
                        <a:rPr lang="ru-RU" sz="2800" b="1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15 апреля 2024 </a:t>
                      </a:r>
                      <a:r>
                        <a:rPr lang="ru-RU" sz="2800" b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E0C199-C403-47D5-87A9-F502FA031A5C}" type="slidenum">
              <a:rPr lang="ru-RU" altLang="ko-KR" smtClean="0">
                <a:latin typeface="Gulim" pitchFamily="34" charset="-127"/>
                <a:ea typeface="Gulim" pitchFamily="34" charset="-127"/>
              </a:rPr>
              <a:pPr/>
              <a:t>4</a:t>
            </a:fld>
            <a:endParaRPr lang="ru-RU" altLang="ko-KR" smtClean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Сроки проведения итогового собеседования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988840"/>
            <a:ext cx="8928991" cy="432048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Обучающиеся , освоивших </a:t>
            </a:r>
            <a:r>
              <a:rPr lang="ru-RU" sz="1800" dirty="0">
                <a:latin typeface="Times New Roman"/>
                <a:ea typeface="Times New Roman"/>
              </a:rPr>
              <a:t>образовательные программы основного общего образования </a:t>
            </a:r>
            <a:r>
              <a:rPr lang="ru-RU" sz="1800" dirty="0" smtClean="0">
                <a:latin typeface="Times New Roman"/>
                <a:ea typeface="Times New Roman"/>
              </a:rPr>
              <a:t>в очной, очно-заочной или заочной формах , в том числе для:</a:t>
            </a:r>
          </a:p>
          <a:p>
            <a:pPr indent="450215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экстерны ;</a:t>
            </a:r>
            <a:endParaRPr lang="ru-RU" sz="1800" dirty="0"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обучающиеся </a:t>
            </a:r>
            <a:r>
              <a:rPr lang="ru-RU" sz="1800" dirty="0">
                <a:latin typeface="Times New Roman"/>
                <a:ea typeface="Times New Roman"/>
              </a:rPr>
              <a:t>с ограниченными возможностями здоровья (далее – ОВЗ);</a:t>
            </a:r>
          </a:p>
          <a:p>
            <a:pPr indent="450215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экстерны </a:t>
            </a:r>
            <a:r>
              <a:rPr lang="ru-RU" sz="1800" dirty="0">
                <a:latin typeface="Times New Roman"/>
                <a:ea typeface="Times New Roman"/>
              </a:rPr>
              <a:t>с ОВЗ;</a:t>
            </a:r>
          </a:p>
          <a:p>
            <a:pPr indent="450215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обучающиеся </a:t>
            </a:r>
            <a:r>
              <a:rPr lang="ru-RU" sz="1800" dirty="0">
                <a:latin typeface="Times New Roman"/>
                <a:ea typeface="Times New Roman"/>
              </a:rPr>
              <a:t>– </a:t>
            </a:r>
            <a:r>
              <a:rPr lang="ru-RU" sz="1800" dirty="0" smtClean="0">
                <a:latin typeface="Times New Roman"/>
                <a:ea typeface="Times New Roman"/>
              </a:rPr>
              <a:t>дети-инвалиды </a:t>
            </a:r>
            <a:r>
              <a:rPr lang="ru-RU" sz="1800" dirty="0">
                <a:latin typeface="Times New Roman"/>
                <a:ea typeface="Times New Roman"/>
              </a:rPr>
              <a:t>и </a:t>
            </a:r>
            <a:r>
              <a:rPr lang="ru-RU" sz="1800" dirty="0" smtClean="0">
                <a:latin typeface="Times New Roman"/>
                <a:ea typeface="Times New Roman"/>
              </a:rPr>
              <a:t>инвалиды;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экстерны </a:t>
            </a:r>
            <a:r>
              <a:rPr lang="ru-RU" sz="1800" dirty="0">
                <a:latin typeface="Times New Roman"/>
                <a:ea typeface="Times New Roman"/>
              </a:rPr>
              <a:t>– </a:t>
            </a:r>
            <a:r>
              <a:rPr lang="ru-RU" sz="1800" dirty="0">
                <a:solidFill>
                  <a:srgbClr val="073E87"/>
                </a:solidFill>
                <a:latin typeface="Times New Roman"/>
                <a:ea typeface="Times New Roman"/>
              </a:rPr>
              <a:t>дети-инвалиды и инвалиды</a:t>
            </a:r>
            <a:r>
              <a:rPr lang="ru-RU" sz="1800" dirty="0" smtClean="0">
                <a:latin typeface="Times New Roman"/>
                <a:ea typeface="Times New Roman"/>
              </a:rPr>
              <a:t>; 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обучающиеся </a:t>
            </a:r>
            <a:r>
              <a:rPr lang="ru-RU" sz="1800" dirty="0">
                <a:latin typeface="Times New Roman"/>
                <a:ea typeface="Times New Roman"/>
              </a:rPr>
              <a:t>на дому;</a:t>
            </a:r>
          </a:p>
          <a:p>
            <a:pPr indent="449580" algn="just">
              <a:spcAft>
                <a:spcPts val="0"/>
              </a:spcAft>
            </a:pPr>
            <a:r>
              <a:rPr lang="ru-RU" sz="1800" dirty="0" smtClean="0">
                <a:latin typeface="Times New Roman"/>
                <a:ea typeface="Times New Roman"/>
              </a:rPr>
              <a:t>обучающиеся </a:t>
            </a:r>
            <a:r>
              <a:rPr lang="ru-RU" sz="1800" dirty="0">
                <a:latin typeface="Times New Roman"/>
                <a:ea typeface="Times New Roman"/>
              </a:rPr>
              <a:t>в образовательных организациях, в том числе санаторно-курортных, в которых проводятся необходимые лечебные, реабилитационные и оздоровительные мероприятия для нуждающихся в длительном лечении (далее вместе – участники итогового собеседования).</a:t>
            </a:r>
          </a:p>
          <a:p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5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участников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9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348880"/>
            <a:ext cx="7848872" cy="413732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Продолжительность проведения итогового собеседования для </a:t>
            </a:r>
            <a:r>
              <a:rPr lang="ru-RU" b="1" dirty="0">
                <a:latin typeface="Times New Roman"/>
                <a:ea typeface="Times New Roman"/>
              </a:rPr>
              <a:t>каждого участника </a:t>
            </a:r>
            <a:r>
              <a:rPr lang="ru-RU" dirty="0">
                <a:latin typeface="Times New Roman"/>
                <a:ea typeface="Times New Roman"/>
              </a:rPr>
              <a:t>итогового </a:t>
            </a:r>
            <a:r>
              <a:rPr lang="ru-RU" dirty="0" smtClean="0">
                <a:latin typeface="Times New Roman"/>
                <a:ea typeface="Times New Roman"/>
              </a:rPr>
              <a:t>собеседования </a:t>
            </a:r>
            <a:r>
              <a:rPr lang="ru-RU" dirty="0">
                <a:latin typeface="Times New Roman"/>
                <a:ea typeface="Times New Roman"/>
              </a:rPr>
              <a:t>составляет в среднем </a:t>
            </a:r>
            <a:r>
              <a:rPr lang="ru-RU" b="1" dirty="0">
                <a:latin typeface="Times New Roman"/>
                <a:ea typeface="Times New Roman"/>
              </a:rPr>
              <a:t>15- 16 минут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Для участников итогового собеседования с ОВЗ, участников итогового собеседования – детей-инвалидов и инвалидов продолжительность проведения итогового собеседования может быть </a:t>
            </a:r>
            <a:r>
              <a:rPr lang="ru-RU" b="1" dirty="0">
                <a:latin typeface="Times New Roman"/>
                <a:ea typeface="Times New Roman"/>
              </a:rPr>
              <a:t>увеличена на 30 минут </a:t>
            </a:r>
            <a:r>
              <a:rPr lang="ru-RU" dirty="0">
                <a:latin typeface="Times New Roman"/>
                <a:ea typeface="Times New Roman"/>
              </a:rPr>
              <a:t>(т.е. общая продолжительность итогового собеседования для указанных категорий участников может составлять в среднем </a:t>
            </a:r>
            <a:r>
              <a:rPr lang="ru-RU" b="1" dirty="0">
                <a:latin typeface="Times New Roman"/>
                <a:ea typeface="Times New Roman"/>
              </a:rPr>
              <a:t>45 минут</a:t>
            </a:r>
            <a:r>
              <a:rPr lang="ru-RU" dirty="0">
                <a:latin typeface="Times New Roman"/>
                <a:ea typeface="Times New Roman"/>
              </a:rPr>
              <a:t>).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6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Продолжительность 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5" cy="453650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sz="3200" i="1" dirty="0" smtClean="0">
                <a:latin typeface="Times New Roman"/>
                <a:ea typeface="Times New Roman"/>
              </a:rPr>
              <a:t>В </a:t>
            </a:r>
            <a:r>
              <a:rPr lang="ru-RU" sz="3200" i="1" dirty="0">
                <a:latin typeface="Times New Roman"/>
                <a:ea typeface="Times New Roman"/>
              </a:rPr>
              <a:t>продолжительность итогового собеседования </a:t>
            </a:r>
            <a:endParaRPr lang="ru-RU" sz="3200" i="1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3200" b="1" dirty="0" smtClean="0">
                <a:latin typeface="Times New Roman"/>
                <a:ea typeface="Times New Roman"/>
              </a:rPr>
              <a:t>не </a:t>
            </a:r>
            <a:r>
              <a:rPr lang="ru-RU" sz="3200" b="1" dirty="0">
                <a:latin typeface="Times New Roman"/>
                <a:ea typeface="Times New Roman"/>
              </a:rPr>
              <a:t>включается </a:t>
            </a:r>
            <a:r>
              <a:rPr lang="ru-RU" sz="3200" dirty="0">
                <a:latin typeface="Times New Roman"/>
                <a:ea typeface="Times New Roman"/>
              </a:rPr>
              <a:t>время, отведенное на подготовительные мероприятия (приветствие участника итогового собеседования, внесение сведений в ведомость учета проведения итогового собеседования в аудитории, инструктаж участника собеседования экзаменатором-собеседником по выполнению заданий КИМ до начала процедуры и др.).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7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Продолжительность проведения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8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3" cy="432048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Зачет/незачет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/>
                <a:ea typeface="Times New Roman"/>
              </a:rPr>
              <a:t>«Зачёт</a:t>
            </a:r>
            <a:r>
              <a:rPr lang="ru-RU" sz="3600" dirty="0">
                <a:latin typeface="Times New Roman"/>
                <a:ea typeface="Times New Roman"/>
              </a:rPr>
              <a:t>» выставляется участникам, набравшим минимальное количество баллов, определенное </a:t>
            </a:r>
            <a:r>
              <a:rPr lang="ru-RU" sz="3600" dirty="0">
                <a:latin typeface="Times New Roman"/>
                <a:ea typeface="Times New Roman"/>
                <a:hlinkClick r:id="rId2" action="ppaction://hlinkfile"/>
              </a:rPr>
              <a:t>критериями оценивания</a:t>
            </a:r>
            <a:r>
              <a:rPr lang="ru-RU" sz="3600" dirty="0">
                <a:latin typeface="Times New Roman"/>
                <a:ea typeface="Times New Roman"/>
              </a:rPr>
              <a:t> выполнения заданий контрольных измерительных материалов для проведения итогового собеседования по русскому </a:t>
            </a:r>
            <a:r>
              <a:rPr lang="ru-RU" sz="3600" dirty="0" smtClean="0">
                <a:latin typeface="Times New Roman"/>
                <a:ea typeface="Times New Roman"/>
              </a:rPr>
              <a:t>языку</a:t>
            </a:r>
            <a:endParaRPr lang="ru-RU" sz="3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8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итогового собеседования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1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72816"/>
            <a:ext cx="7992888" cy="4353347"/>
          </a:xfrm>
        </p:spPr>
        <p:txBody>
          <a:bodyPr>
            <a:normAutofit lnSpcReduction="10000"/>
          </a:bodyPr>
          <a:lstStyle/>
          <a:p>
            <a:pPr marL="0" indent="0" algn="just" fontAlgn="base" hangingPunct="0"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</a:rPr>
              <a:t>В случае получения неудовлетворительного результата («незачет») за итоговое собеседование участники итогового собеседования  вправе пересдать итоговое собеседование в текущем учебном году, но не более двух раз и только в дополнительные сроки, предусмотренные расписанием проведения итогового собеседования </a:t>
            </a:r>
            <a:r>
              <a:rPr lang="ru-RU" sz="3200" dirty="0" smtClean="0">
                <a:latin typeface="Times New Roman"/>
                <a:ea typeface="Times New Roman"/>
              </a:rPr>
              <a:t>(13 </a:t>
            </a:r>
            <a:r>
              <a:rPr lang="ru-RU" sz="3200" dirty="0">
                <a:latin typeface="Times New Roman"/>
                <a:ea typeface="Times New Roman"/>
              </a:rPr>
              <a:t>марта и </a:t>
            </a:r>
            <a:r>
              <a:rPr lang="ru-RU" sz="3200" dirty="0" smtClean="0">
                <a:latin typeface="Times New Roman"/>
                <a:ea typeface="Times New Roman"/>
              </a:rPr>
              <a:t>15 апреля).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BC9F5-6860-4AA6-900F-43EF026200CA}" type="slidenum">
              <a:rPr lang="ru-RU" altLang="ko-KR" smtClean="0"/>
              <a:pPr>
                <a:defRPr/>
              </a:pPr>
              <a:t>9</a:t>
            </a:fld>
            <a:endParaRPr lang="ru-RU" altLang="ko-K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итогового собеседования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795c5408a453844a75913e161696fab9fa5b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951</TotalTime>
  <Pages>0</Pages>
  <Words>895</Words>
  <Characters>0</Characters>
  <Application>Microsoft Office PowerPoint</Application>
  <DocSecurity>0</DocSecurity>
  <PresentationFormat>Экран (4:3)</PresentationFormat>
  <Lines>0</Lines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Проведение итогового собеседования по  русскому языку  в 9 классе</vt:lpstr>
      <vt:lpstr>Нормативное обеспечение</vt:lpstr>
      <vt:lpstr>Итоговое собеседование</vt:lpstr>
      <vt:lpstr>Сроки проведения итогового собеседования</vt:lpstr>
      <vt:lpstr>Категории участников </vt:lpstr>
      <vt:lpstr>Продолжительность проведения</vt:lpstr>
      <vt:lpstr>Продолжительность проведения</vt:lpstr>
      <vt:lpstr>Оценивание итогового собеседования</vt:lpstr>
      <vt:lpstr>Оценивание итогового собеседования</vt:lpstr>
      <vt:lpstr>Повторный допуск к проведению итогового собеседования</vt:lpstr>
      <vt:lpstr>Комиссия по проведению итогового собеседования</vt:lpstr>
      <vt:lpstr>Комиссия по проверке</vt:lpstr>
      <vt:lpstr>Проведение итогового собеседования </vt:lpstr>
      <vt:lpstr>Презентация PowerPoint</vt:lpstr>
      <vt:lpstr>Проведение итогового собеседования</vt:lpstr>
      <vt:lpstr>Проведение итогового собеседования</vt:lpstr>
      <vt:lpstr>Презентация PowerPoint</vt:lpstr>
      <vt:lpstr>Презентация PowerPoint</vt:lpstr>
    </vt:vector>
  </TitlesOfParts>
  <Company>artcom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Елена Николаевна Ляпкова</dc:creator>
  <cp:lastModifiedBy>Пользователь</cp:lastModifiedBy>
  <cp:revision>96</cp:revision>
  <cp:lastPrinted>1899-12-30T00:00:00Z</cp:lastPrinted>
  <dcterms:created xsi:type="dcterms:W3CDTF">2004-04-28T12:37:18Z</dcterms:created>
  <dcterms:modified xsi:type="dcterms:W3CDTF">2024-01-17T09:10:30Z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